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88" r:id="rId3"/>
    <p:sldId id="289" r:id="rId4"/>
    <p:sldId id="287" r:id="rId5"/>
    <p:sldId id="284" r:id="rId6"/>
    <p:sldId id="262" r:id="rId7"/>
    <p:sldId id="270" r:id="rId8"/>
    <p:sldId id="271" r:id="rId9"/>
    <p:sldId id="272" r:id="rId10"/>
    <p:sldId id="260" r:id="rId11"/>
    <p:sldId id="265" r:id="rId12"/>
    <p:sldId id="281" r:id="rId13"/>
    <p:sldId id="282" r:id="rId14"/>
    <p:sldId id="266" r:id="rId15"/>
    <p:sldId id="277" r:id="rId16"/>
    <p:sldId id="273" r:id="rId17"/>
    <p:sldId id="276" r:id="rId18"/>
    <p:sldId id="279" r:id="rId19"/>
    <p:sldId id="269" r:id="rId20"/>
    <p:sldId id="267" r:id="rId21"/>
    <p:sldId id="291" r:id="rId22"/>
    <p:sldId id="257" r:id="rId23"/>
    <p:sldId id="285" r:id="rId24"/>
    <p:sldId id="264" r:id="rId25"/>
    <p:sldId id="274" r:id="rId26"/>
    <p:sldId id="27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930" autoAdjust="0"/>
  </p:normalViewPr>
  <p:slideViewPr>
    <p:cSldViewPr snapToGrid="0">
      <p:cViewPr>
        <p:scale>
          <a:sx n="74" d="100"/>
          <a:sy n="74" d="100"/>
        </p:scale>
        <p:origin x="104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00ADD9-B4AA-46C3-B080-FC3D6387B90C}" type="datetimeFigureOut">
              <a:rPr lang="en-US" smtClean="0"/>
              <a:t>7/1/2019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DCE31F-F966-4E19-8DE9-83F10348C2EA}" type="slidenum">
              <a:rPr lang="en-US" smtClean="0"/>
              <a:t>‹#›</a:t>
            </a:fld>
            <a:endParaRPr lang="en-US"/>
          </a:p>
        </p:txBody>
      </p:sp>
    </p:spTree>
    <p:extLst>
      <p:ext uri="{BB962C8B-B14F-4D97-AF65-F5344CB8AC3E}">
        <p14:creationId xmlns:p14="http://schemas.microsoft.com/office/powerpoint/2010/main" val="206056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DCE31F-F966-4E19-8DE9-83F10348C2EA}" type="slidenum">
              <a:rPr lang="en-US" smtClean="0"/>
              <a:t>1</a:t>
            </a:fld>
            <a:endParaRPr lang="en-US"/>
          </a:p>
        </p:txBody>
      </p:sp>
    </p:spTree>
    <p:extLst>
      <p:ext uri="{BB962C8B-B14F-4D97-AF65-F5344CB8AC3E}">
        <p14:creationId xmlns:p14="http://schemas.microsoft.com/office/powerpoint/2010/main" val="2045290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observation is that High radius have complicate spectrum, low radius have simple spectrum</a:t>
            </a:r>
          </a:p>
          <a:p>
            <a:r>
              <a:rPr lang="en-US" dirty="0"/>
              <a:t>After seeing some of the sample, I decide that difference between True label and predicted label being under 3.6 nm to be acceptable prediction</a:t>
            </a:r>
          </a:p>
        </p:txBody>
      </p:sp>
      <p:sp>
        <p:nvSpPr>
          <p:cNvPr id="4" name="Slide Number Placeholder 3"/>
          <p:cNvSpPr>
            <a:spLocks noGrp="1"/>
          </p:cNvSpPr>
          <p:nvPr>
            <p:ph type="sldNum" sz="quarter" idx="5"/>
          </p:nvPr>
        </p:nvSpPr>
        <p:spPr/>
        <p:txBody>
          <a:bodyPr/>
          <a:lstStyle/>
          <a:p>
            <a:fld id="{84DCE31F-F966-4E19-8DE9-83F10348C2EA}" type="slidenum">
              <a:rPr lang="en-US" smtClean="0"/>
              <a:t>12</a:t>
            </a:fld>
            <a:endParaRPr lang="en-US"/>
          </a:p>
        </p:txBody>
      </p:sp>
    </p:spTree>
    <p:extLst>
      <p:ext uri="{BB962C8B-B14F-4D97-AF65-F5344CB8AC3E}">
        <p14:creationId xmlns:p14="http://schemas.microsoft.com/office/powerpoint/2010/main" val="2173547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DCE31F-F966-4E19-8DE9-83F10348C2EA}" type="slidenum">
              <a:rPr lang="en-US" smtClean="0"/>
              <a:t>13</a:t>
            </a:fld>
            <a:endParaRPr lang="en-US"/>
          </a:p>
        </p:txBody>
      </p:sp>
    </p:spTree>
    <p:extLst>
      <p:ext uri="{BB962C8B-B14F-4D97-AF65-F5344CB8AC3E}">
        <p14:creationId xmlns:p14="http://schemas.microsoft.com/office/powerpoint/2010/main" val="2282347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DCE31F-F966-4E19-8DE9-83F10348C2EA}" type="slidenum">
              <a:rPr lang="en-US" smtClean="0"/>
              <a:t>15</a:t>
            </a:fld>
            <a:endParaRPr lang="en-US"/>
          </a:p>
        </p:txBody>
      </p:sp>
    </p:spTree>
    <p:extLst>
      <p:ext uri="{BB962C8B-B14F-4D97-AF65-F5344CB8AC3E}">
        <p14:creationId xmlns:p14="http://schemas.microsoft.com/office/powerpoint/2010/main" val="2145483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Polarization insensitive metamaterial. Restrain shape into 4-fold symmetry  </a:t>
            </a:r>
          </a:p>
          <a:p>
            <a:r>
              <a:rPr lang="en-US" dirty="0"/>
              <a:t>Strategy to generate 4 fold </a:t>
            </a:r>
            <a:r>
              <a:rPr lang="en-US" dirty="0" err="1"/>
              <a:t>sysmmetry</a:t>
            </a:r>
            <a:r>
              <a:rPr lang="en-US" dirty="0"/>
              <a:t> </a:t>
            </a:r>
          </a:p>
          <a:p>
            <a:r>
              <a:rPr lang="en-US" dirty="0"/>
              <a:t>First, generate a base shape in the first half </a:t>
            </a:r>
            <a:r>
              <a:rPr lang="en-US" dirty="0" err="1"/>
              <a:t>quauter</a:t>
            </a:r>
            <a:r>
              <a:rPr lang="en-US" dirty="0"/>
              <a:t> and apply symmetry to each of the quarter. And eventually generate a full shape</a:t>
            </a:r>
          </a:p>
          <a:p>
            <a:r>
              <a:rPr lang="en-US" dirty="0"/>
              <a:t>So knowing 1/8 of the shape knows the full shape. We only need to generate 1/8 of the shape</a:t>
            </a:r>
          </a:p>
          <a:p>
            <a:r>
              <a:rPr lang="en-US" dirty="0"/>
              <a:t>Polar coordinates and transfer it into a 2D array I use </a:t>
            </a:r>
            <a:r>
              <a:rPr lang="en-US" dirty="0" err="1"/>
              <a:t>dfs</a:t>
            </a:r>
            <a:r>
              <a:rPr lang="en-US" dirty="0"/>
              <a:t> algorithm to map through all possible shape combination in the polar coordinate. </a:t>
            </a:r>
          </a:p>
          <a:p>
            <a:r>
              <a:rPr lang="en-US" dirty="0"/>
              <a:t>Polar coordinate helps better for generating different shape. </a:t>
            </a:r>
          </a:p>
        </p:txBody>
      </p:sp>
      <p:sp>
        <p:nvSpPr>
          <p:cNvPr id="4" name="Slide Number Placeholder 3"/>
          <p:cNvSpPr>
            <a:spLocks noGrp="1"/>
          </p:cNvSpPr>
          <p:nvPr>
            <p:ph type="sldNum" sz="quarter" idx="5"/>
          </p:nvPr>
        </p:nvSpPr>
        <p:spPr/>
        <p:txBody>
          <a:bodyPr/>
          <a:lstStyle/>
          <a:p>
            <a:fld id="{84DCE31F-F966-4E19-8DE9-83F10348C2EA}" type="slidenum">
              <a:rPr lang="en-US" smtClean="0"/>
              <a:t>16</a:t>
            </a:fld>
            <a:endParaRPr lang="en-US"/>
          </a:p>
        </p:txBody>
      </p:sp>
    </p:spTree>
    <p:extLst>
      <p:ext uri="{BB962C8B-B14F-4D97-AF65-F5344CB8AC3E}">
        <p14:creationId xmlns:p14="http://schemas.microsoft.com/office/powerpoint/2010/main" val="3393675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spectrum point value decreased by 0.5</a:t>
            </a:r>
          </a:p>
          <a:p>
            <a:endParaRPr lang="en-US" dirty="0"/>
          </a:p>
        </p:txBody>
      </p:sp>
      <p:sp>
        <p:nvSpPr>
          <p:cNvPr id="4" name="Slide Number Placeholder 3"/>
          <p:cNvSpPr>
            <a:spLocks noGrp="1"/>
          </p:cNvSpPr>
          <p:nvPr>
            <p:ph type="sldNum" sz="quarter" idx="5"/>
          </p:nvPr>
        </p:nvSpPr>
        <p:spPr/>
        <p:txBody>
          <a:bodyPr/>
          <a:lstStyle/>
          <a:p>
            <a:fld id="{84DCE31F-F966-4E19-8DE9-83F10348C2EA}" type="slidenum">
              <a:rPr lang="en-US" smtClean="0"/>
              <a:t>19</a:t>
            </a:fld>
            <a:endParaRPr lang="en-US"/>
          </a:p>
        </p:txBody>
      </p:sp>
    </p:spTree>
    <p:extLst>
      <p:ext uri="{BB962C8B-B14F-4D97-AF65-F5344CB8AC3E}">
        <p14:creationId xmlns:p14="http://schemas.microsoft.com/office/powerpoint/2010/main" val="2593727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Machine learning is a subset of AI. That is, all machine learning counts as AI, but not all AI counts as machine learning. For example, symbolic logic – rules engines, expert systems and knowledge graphs – could all be described as AI, and none of them are machine learning. The “learning” part of machine learning means that ML algorithms attempt to optimize along a certain dimension; i.e. they usually try to minimize error or maximize the likelihood of their predictions being true. This has three names: an error function, a loss function, or an objective function, because the algorithm has an objective… When someone says they are working with a machine-learning algorithm, you can get to the gist of its value by asking: What’s the objective function?</a:t>
            </a:r>
            <a:endParaRPr lang="en-US" dirty="0"/>
          </a:p>
        </p:txBody>
      </p:sp>
      <p:sp>
        <p:nvSpPr>
          <p:cNvPr id="4" name="Slide Number Placeholder 3"/>
          <p:cNvSpPr>
            <a:spLocks noGrp="1"/>
          </p:cNvSpPr>
          <p:nvPr>
            <p:ph type="sldNum" sz="quarter" idx="5"/>
          </p:nvPr>
        </p:nvSpPr>
        <p:spPr/>
        <p:txBody>
          <a:bodyPr/>
          <a:lstStyle/>
          <a:p>
            <a:fld id="{84DCE31F-F966-4E19-8DE9-83F10348C2EA}" type="slidenum">
              <a:rPr lang="en-US" smtClean="0"/>
              <a:t>22</a:t>
            </a:fld>
            <a:endParaRPr lang="en-US"/>
          </a:p>
        </p:txBody>
      </p:sp>
    </p:spTree>
    <p:extLst>
      <p:ext uri="{BB962C8B-B14F-4D97-AF65-F5344CB8AC3E}">
        <p14:creationId xmlns:p14="http://schemas.microsoft.com/office/powerpoint/2010/main" val="2766799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words</a:t>
            </a:r>
          </a:p>
        </p:txBody>
      </p:sp>
      <p:sp>
        <p:nvSpPr>
          <p:cNvPr id="4" name="Slide Number Placeholder 3"/>
          <p:cNvSpPr>
            <a:spLocks noGrp="1"/>
          </p:cNvSpPr>
          <p:nvPr>
            <p:ph type="sldNum" sz="quarter" idx="5"/>
          </p:nvPr>
        </p:nvSpPr>
        <p:spPr/>
        <p:txBody>
          <a:bodyPr/>
          <a:lstStyle/>
          <a:p>
            <a:fld id="{84DCE31F-F966-4E19-8DE9-83F10348C2EA}" type="slidenum">
              <a:rPr lang="en-US" smtClean="0"/>
              <a:t>24</a:t>
            </a:fld>
            <a:endParaRPr lang="en-US"/>
          </a:p>
        </p:txBody>
      </p:sp>
    </p:spTree>
    <p:extLst>
      <p:ext uri="{BB962C8B-B14F-4D97-AF65-F5344CB8AC3E}">
        <p14:creationId xmlns:p14="http://schemas.microsoft.com/office/powerpoint/2010/main" val="1918645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DCE31F-F966-4E19-8DE9-83F10348C2EA}" type="slidenum">
              <a:rPr lang="en-US" smtClean="0"/>
              <a:t>25</a:t>
            </a:fld>
            <a:endParaRPr lang="en-US"/>
          </a:p>
        </p:txBody>
      </p:sp>
    </p:spTree>
    <p:extLst>
      <p:ext uri="{BB962C8B-B14F-4D97-AF65-F5344CB8AC3E}">
        <p14:creationId xmlns:p14="http://schemas.microsoft.com/office/powerpoint/2010/main" val="2571484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DCE31F-F966-4E19-8DE9-83F10348C2EA}" type="slidenum">
              <a:rPr lang="en-US" smtClean="0"/>
              <a:t>26</a:t>
            </a:fld>
            <a:endParaRPr lang="en-US"/>
          </a:p>
        </p:txBody>
      </p:sp>
    </p:spTree>
    <p:extLst>
      <p:ext uri="{BB962C8B-B14F-4D97-AF65-F5344CB8AC3E}">
        <p14:creationId xmlns:p14="http://schemas.microsoft.com/office/powerpoint/2010/main" val="408387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Atomic crystal (picture) is composed atoms. Arrangement will determine the optical property </a:t>
            </a:r>
          </a:p>
          <a:p>
            <a:r>
              <a:rPr lang="en-US" dirty="0"/>
              <a:t>Metamaterial composed of meta atoms. we can control meta atom to control the overall property(</a:t>
            </a:r>
            <a:r>
              <a:rPr lang="en-US" dirty="0" err="1"/>
              <a:t>pitcture</a:t>
            </a:r>
            <a:r>
              <a:rPr lang="en-US" dirty="0"/>
              <a:t>)</a:t>
            </a:r>
          </a:p>
          <a:p>
            <a:r>
              <a:rPr lang="en-US" dirty="0"/>
              <a:t>Conventional optic material can only have positive refraction</a:t>
            </a:r>
          </a:p>
          <a:p>
            <a:r>
              <a:rPr lang="en-US" dirty="0"/>
              <a:t>Periodic </a:t>
            </a:r>
            <a:r>
              <a:rPr lang="en-US" dirty="0" err="1"/>
              <a:t>metasurface</a:t>
            </a:r>
            <a:r>
              <a:rPr lang="en-US" dirty="0"/>
              <a:t> is that each unit cell is the same</a:t>
            </a:r>
          </a:p>
        </p:txBody>
      </p:sp>
      <p:sp>
        <p:nvSpPr>
          <p:cNvPr id="4" name="Slide Number Placeholder 3"/>
          <p:cNvSpPr>
            <a:spLocks noGrp="1"/>
          </p:cNvSpPr>
          <p:nvPr>
            <p:ph type="sldNum" sz="quarter" idx="5"/>
          </p:nvPr>
        </p:nvSpPr>
        <p:spPr/>
        <p:txBody>
          <a:bodyPr/>
          <a:lstStyle/>
          <a:p>
            <a:fld id="{84DCE31F-F966-4E19-8DE9-83F10348C2EA}" type="slidenum">
              <a:rPr lang="en-US" smtClean="0"/>
              <a:t>2</a:t>
            </a:fld>
            <a:endParaRPr lang="en-US"/>
          </a:p>
        </p:txBody>
      </p:sp>
    </p:spTree>
    <p:extLst>
      <p:ext uri="{BB962C8B-B14F-4D97-AF65-F5344CB8AC3E}">
        <p14:creationId xmlns:p14="http://schemas.microsoft.com/office/powerpoint/2010/main" val="3410386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spectrum is green line, now we are only have black line</a:t>
            </a:r>
          </a:p>
          <a:p>
            <a:r>
              <a:rPr lang="en-US" dirty="0"/>
              <a:t>We change h1 gently and find as h1 increases spectrum moves closer to desired spectrum.</a:t>
            </a:r>
          </a:p>
          <a:p>
            <a:r>
              <a:rPr lang="en-US" dirty="0"/>
              <a:t>We keep increase until we find h1 = 400 is the correct value for h1</a:t>
            </a:r>
          </a:p>
        </p:txBody>
      </p:sp>
      <p:sp>
        <p:nvSpPr>
          <p:cNvPr id="4" name="Slide Number Placeholder 3"/>
          <p:cNvSpPr>
            <a:spLocks noGrp="1"/>
          </p:cNvSpPr>
          <p:nvPr>
            <p:ph type="sldNum" sz="quarter" idx="5"/>
          </p:nvPr>
        </p:nvSpPr>
        <p:spPr/>
        <p:txBody>
          <a:bodyPr/>
          <a:lstStyle/>
          <a:p>
            <a:fld id="{84DCE31F-F966-4E19-8DE9-83F10348C2EA}" type="slidenum">
              <a:rPr lang="en-US" smtClean="0"/>
              <a:t>3</a:t>
            </a:fld>
            <a:endParaRPr lang="en-US"/>
          </a:p>
        </p:txBody>
      </p:sp>
    </p:spTree>
    <p:extLst>
      <p:ext uri="{BB962C8B-B14F-4D97-AF65-F5344CB8AC3E}">
        <p14:creationId xmlns:p14="http://schemas.microsoft.com/office/powerpoint/2010/main" val="3862430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inverse design:</a:t>
            </a:r>
          </a:p>
          <a:p>
            <a:pPr marL="228600" indent="-228600">
              <a:buAutoNum type="arabicPeriod"/>
            </a:pPr>
            <a:r>
              <a:rPr lang="en-US" dirty="0"/>
              <a:t>Topology inverse design: is only for </a:t>
            </a:r>
            <a:r>
              <a:rPr lang="en-US" dirty="0" err="1"/>
              <a:t>diecrete</a:t>
            </a:r>
            <a:r>
              <a:rPr lang="en-US" dirty="0"/>
              <a:t> function </a:t>
            </a:r>
          </a:p>
          <a:p>
            <a:pPr marL="228600" indent="-228600">
              <a:buAutoNum type="arabicPeriod"/>
            </a:pPr>
            <a:r>
              <a:rPr lang="en-US" dirty="0"/>
              <a:t>Machine learning </a:t>
            </a:r>
          </a:p>
        </p:txBody>
      </p:sp>
      <p:sp>
        <p:nvSpPr>
          <p:cNvPr id="4" name="Slide Number Placeholder 3"/>
          <p:cNvSpPr>
            <a:spLocks noGrp="1"/>
          </p:cNvSpPr>
          <p:nvPr>
            <p:ph type="sldNum" sz="quarter" idx="5"/>
          </p:nvPr>
        </p:nvSpPr>
        <p:spPr/>
        <p:txBody>
          <a:bodyPr/>
          <a:lstStyle/>
          <a:p>
            <a:fld id="{84DCE31F-F966-4E19-8DE9-83F10348C2EA}" type="slidenum">
              <a:rPr lang="en-US" smtClean="0"/>
              <a:t>4</a:t>
            </a:fld>
            <a:endParaRPr lang="en-US"/>
          </a:p>
        </p:txBody>
      </p:sp>
    </p:spTree>
    <p:extLst>
      <p:ext uri="{BB962C8B-B14F-4D97-AF65-F5344CB8AC3E}">
        <p14:creationId xmlns:p14="http://schemas.microsoft.com/office/powerpoint/2010/main" val="2568273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deep learning?</a:t>
            </a:r>
          </a:p>
          <a:p>
            <a:r>
              <a:rPr lang="en-US" dirty="0"/>
              <a:t>Hot topic in recent years. Astonishing result</a:t>
            </a:r>
          </a:p>
          <a:p>
            <a:r>
              <a:rPr lang="en-US" dirty="0"/>
              <a:t>Self-driving cars -&gt; identify obstacles, cars, traffic lights and so on.</a:t>
            </a:r>
          </a:p>
          <a:p>
            <a:r>
              <a:rPr lang="en-US" dirty="0"/>
              <a:t>GO -&gt; too many possibilities to enumerate all situation, DL not only learns from the past games but also developing its own strategy </a:t>
            </a:r>
          </a:p>
          <a:p>
            <a:r>
              <a:rPr lang="en-US" dirty="0"/>
              <a:t>Same model can be apply to different games. </a:t>
            </a:r>
          </a:p>
          <a:p>
            <a:endParaRPr lang="en-US" dirty="0"/>
          </a:p>
        </p:txBody>
      </p:sp>
      <p:sp>
        <p:nvSpPr>
          <p:cNvPr id="4" name="Slide Number Placeholder 3"/>
          <p:cNvSpPr>
            <a:spLocks noGrp="1"/>
          </p:cNvSpPr>
          <p:nvPr>
            <p:ph type="sldNum" sz="quarter" idx="5"/>
          </p:nvPr>
        </p:nvSpPr>
        <p:spPr/>
        <p:txBody>
          <a:bodyPr/>
          <a:lstStyle/>
          <a:p>
            <a:fld id="{84DCE31F-F966-4E19-8DE9-83F10348C2EA}" type="slidenum">
              <a:rPr lang="en-US" smtClean="0"/>
              <a:t>5</a:t>
            </a:fld>
            <a:endParaRPr lang="en-US"/>
          </a:p>
        </p:txBody>
      </p:sp>
    </p:spTree>
    <p:extLst>
      <p:ext uri="{BB962C8B-B14F-4D97-AF65-F5344CB8AC3E}">
        <p14:creationId xmlns:p14="http://schemas.microsoft.com/office/powerpoint/2010/main" val="205444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human brain consists of neurons that process and transmit information between themselves. There are dendrites that receive inputs. Based on these inputs, they produce an output through an axon to another neuron. </a:t>
            </a:r>
            <a:endParaRPr lang="en-US" dirty="0"/>
          </a:p>
        </p:txBody>
      </p:sp>
      <p:sp>
        <p:nvSpPr>
          <p:cNvPr id="4" name="Slide Number Placeholder 3"/>
          <p:cNvSpPr>
            <a:spLocks noGrp="1"/>
          </p:cNvSpPr>
          <p:nvPr>
            <p:ph type="sldNum" sz="quarter" idx="5"/>
          </p:nvPr>
        </p:nvSpPr>
        <p:spPr/>
        <p:txBody>
          <a:bodyPr/>
          <a:lstStyle/>
          <a:p>
            <a:fld id="{84DCE31F-F966-4E19-8DE9-83F10348C2EA}" type="slidenum">
              <a:rPr lang="en-US" smtClean="0"/>
              <a:t>6</a:t>
            </a:fld>
            <a:endParaRPr lang="en-US"/>
          </a:p>
        </p:txBody>
      </p:sp>
    </p:spTree>
    <p:extLst>
      <p:ext uri="{BB962C8B-B14F-4D97-AF65-F5344CB8AC3E}">
        <p14:creationId xmlns:p14="http://schemas.microsoft.com/office/powerpoint/2010/main" val="2626875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learning</a:t>
            </a:r>
          </a:p>
          <a:p>
            <a:r>
              <a:rPr lang="en-US" dirty="0"/>
              <a:t>Output will be measure by loss function. Loss function compares true label with the predicted label and see how accurate your prediction is.</a:t>
            </a:r>
          </a:p>
          <a:p>
            <a:r>
              <a:rPr lang="en-US" dirty="0"/>
              <a:t>Loss high -&gt; predicted label not close </a:t>
            </a:r>
          </a:p>
          <a:p>
            <a:r>
              <a:rPr lang="en-US" dirty="0"/>
              <a:t>Loss low -&gt; predicted is close</a:t>
            </a:r>
          </a:p>
        </p:txBody>
      </p:sp>
      <p:sp>
        <p:nvSpPr>
          <p:cNvPr id="4" name="Slide Number Placeholder 3"/>
          <p:cNvSpPr>
            <a:spLocks noGrp="1"/>
          </p:cNvSpPr>
          <p:nvPr>
            <p:ph type="sldNum" sz="quarter" idx="5"/>
          </p:nvPr>
        </p:nvSpPr>
        <p:spPr/>
        <p:txBody>
          <a:bodyPr/>
          <a:lstStyle/>
          <a:p>
            <a:fld id="{84DCE31F-F966-4E19-8DE9-83F10348C2EA}" type="slidenum">
              <a:rPr lang="en-US" smtClean="0"/>
              <a:t>7</a:t>
            </a:fld>
            <a:endParaRPr lang="en-US"/>
          </a:p>
        </p:txBody>
      </p:sp>
    </p:spTree>
    <p:extLst>
      <p:ext uri="{BB962C8B-B14F-4D97-AF65-F5344CB8AC3E}">
        <p14:creationId xmlns:p14="http://schemas.microsoft.com/office/powerpoint/2010/main" val="2740439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Gradient is a vector that point to the direction where the value of the function increase the most.</a:t>
            </a:r>
          </a:p>
          <a:p>
            <a:r>
              <a:rPr lang="en-US" dirty="0"/>
              <a:t>Tangent line to the curve moving upwards</a:t>
            </a:r>
          </a:p>
          <a:p>
            <a:r>
              <a:rPr lang="en-US" dirty="0"/>
              <a:t>What does gradient descent means? Instead of moving to the direction where the value off the function increases the most, we are going to the direction where the value of the function decreases the most. And hope we can find a minimum of the function. So by finding the minimum of the loss function we are getting close to the true label</a:t>
            </a:r>
          </a:p>
          <a:p>
            <a:r>
              <a:rPr lang="en-US" dirty="0"/>
              <a:t>A0 propagate through each layer and generate predicted label </a:t>
            </a:r>
            <a:r>
              <a:rPr lang="en-US" dirty="0" err="1"/>
              <a:t>yhat</a:t>
            </a:r>
            <a:r>
              <a:rPr lang="en-US" dirty="0"/>
              <a:t>, </a:t>
            </a:r>
            <a:r>
              <a:rPr lang="en-US" dirty="0" err="1"/>
              <a:t>yhat</a:t>
            </a:r>
            <a:r>
              <a:rPr lang="en-US" dirty="0"/>
              <a:t> will compare with the true label y. And we adjust take the derivative and use the chain rules to adjust weight and bias in each layer. </a:t>
            </a:r>
          </a:p>
          <a:p>
            <a:r>
              <a:rPr lang="en-US" dirty="0"/>
              <a:t>Learning rate = step size </a:t>
            </a:r>
          </a:p>
        </p:txBody>
      </p:sp>
      <p:sp>
        <p:nvSpPr>
          <p:cNvPr id="4" name="Slide Number Placeholder 3"/>
          <p:cNvSpPr>
            <a:spLocks noGrp="1"/>
          </p:cNvSpPr>
          <p:nvPr>
            <p:ph type="sldNum" sz="quarter" idx="5"/>
          </p:nvPr>
        </p:nvSpPr>
        <p:spPr/>
        <p:txBody>
          <a:bodyPr/>
          <a:lstStyle/>
          <a:p>
            <a:fld id="{84DCE31F-F966-4E19-8DE9-83F10348C2EA}" type="slidenum">
              <a:rPr lang="en-US" smtClean="0"/>
              <a:t>8</a:t>
            </a:fld>
            <a:endParaRPr lang="en-US"/>
          </a:p>
        </p:txBody>
      </p:sp>
    </p:spTree>
    <p:extLst>
      <p:ext uri="{BB962C8B-B14F-4D97-AF65-F5344CB8AC3E}">
        <p14:creationId xmlns:p14="http://schemas.microsoft.com/office/powerpoint/2010/main" val="1982395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Goal is to predict the radius of the cylinder based on spectrum</a:t>
            </a:r>
          </a:p>
          <a:p>
            <a:r>
              <a:rPr lang="en-US" dirty="0"/>
              <a:t>X is a 41 sample with 50 points extracted from the spectrum Y is the true radius associate with each of the </a:t>
            </a:r>
            <a:r>
              <a:rPr lang="en-US" dirty="0" err="1"/>
              <a:t>spcectrum</a:t>
            </a:r>
            <a:endParaRPr lang="en-US" dirty="0"/>
          </a:p>
          <a:p>
            <a:r>
              <a:rPr lang="en-US" dirty="0"/>
              <a:t>Training result can be seen on the right, loss for each iteration</a:t>
            </a:r>
          </a:p>
        </p:txBody>
      </p:sp>
      <p:sp>
        <p:nvSpPr>
          <p:cNvPr id="4" name="Slide Number Placeholder 3"/>
          <p:cNvSpPr>
            <a:spLocks noGrp="1"/>
          </p:cNvSpPr>
          <p:nvPr>
            <p:ph type="sldNum" sz="quarter" idx="5"/>
          </p:nvPr>
        </p:nvSpPr>
        <p:spPr/>
        <p:txBody>
          <a:bodyPr/>
          <a:lstStyle/>
          <a:p>
            <a:fld id="{84DCE31F-F966-4E19-8DE9-83F10348C2EA}" type="slidenum">
              <a:rPr lang="en-US" smtClean="0"/>
              <a:t>11</a:t>
            </a:fld>
            <a:endParaRPr lang="en-US"/>
          </a:p>
        </p:txBody>
      </p:sp>
    </p:spTree>
    <p:extLst>
      <p:ext uri="{BB962C8B-B14F-4D97-AF65-F5344CB8AC3E}">
        <p14:creationId xmlns:p14="http://schemas.microsoft.com/office/powerpoint/2010/main" val="2100169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D7485-204F-410E-BAE9-0EA17283F9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D180B4-219F-4A00-8B4D-F2D966F073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836CE1-996C-4941-A14F-D4F5F2EDE2F5}"/>
              </a:ext>
            </a:extLst>
          </p:cNvPr>
          <p:cNvSpPr>
            <a:spLocks noGrp="1"/>
          </p:cNvSpPr>
          <p:nvPr>
            <p:ph type="dt" sz="half" idx="10"/>
          </p:nvPr>
        </p:nvSpPr>
        <p:spPr/>
        <p:txBody>
          <a:bodyPr/>
          <a:lstStyle/>
          <a:p>
            <a:fld id="{C9A10F5E-5CAC-45DE-AB8A-C3D3F5079AA1}" type="datetimeFigureOut">
              <a:rPr lang="en-US" smtClean="0"/>
              <a:t>7/1/2019</a:t>
            </a:fld>
            <a:endParaRPr lang="en-US"/>
          </a:p>
        </p:txBody>
      </p:sp>
      <p:sp>
        <p:nvSpPr>
          <p:cNvPr id="5" name="Footer Placeholder 4">
            <a:extLst>
              <a:ext uri="{FF2B5EF4-FFF2-40B4-BE49-F238E27FC236}">
                <a16:creationId xmlns:a16="http://schemas.microsoft.com/office/drawing/2014/main" id="{855F85A5-288D-4E0C-84AE-C00C53D21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5B24B-7A2B-4929-ACE0-A39E96C1D519}"/>
              </a:ext>
            </a:extLst>
          </p:cNvPr>
          <p:cNvSpPr>
            <a:spLocks noGrp="1"/>
          </p:cNvSpPr>
          <p:nvPr>
            <p:ph type="sldNum" sz="quarter" idx="12"/>
          </p:nvPr>
        </p:nvSpPr>
        <p:spPr/>
        <p:txBody>
          <a:bodyPr/>
          <a:lstStyle/>
          <a:p>
            <a:fld id="{0690A4ED-6327-4BBF-B20B-625258CC45D9}" type="slidenum">
              <a:rPr lang="en-US" smtClean="0"/>
              <a:t>‹#›</a:t>
            </a:fld>
            <a:endParaRPr lang="en-US"/>
          </a:p>
        </p:txBody>
      </p:sp>
    </p:spTree>
    <p:extLst>
      <p:ext uri="{BB962C8B-B14F-4D97-AF65-F5344CB8AC3E}">
        <p14:creationId xmlns:p14="http://schemas.microsoft.com/office/powerpoint/2010/main" val="445015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40AAC-3A0A-479B-9B77-851610AA46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762646-65DB-44FF-9B56-99BBBC166A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65B103-16D6-4851-8419-66A71C68BD7E}"/>
              </a:ext>
            </a:extLst>
          </p:cNvPr>
          <p:cNvSpPr>
            <a:spLocks noGrp="1"/>
          </p:cNvSpPr>
          <p:nvPr>
            <p:ph type="dt" sz="half" idx="10"/>
          </p:nvPr>
        </p:nvSpPr>
        <p:spPr/>
        <p:txBody>
          <a:bodyPr/>
          <a:lstStyle/>
          <a:p>
            <a:fld id="{C9A10F5E-5CAC-45DE-AB8A-C3D3F5079AA1}" type="datetimeFigureOut">
              <a:rPr lang="en-US" smtClean="0"/>
              <a:t>7/1/2019</a:t>
            </a:fld>
            <a:endParaRPr lang="en-US"/>
          </a:p>
        </p:txBody>
      </p:sp>
      <p:sp>
        <p:nvSpPr>
          <p:cNvPr id="5" name="Footer Placeholder 4">
            <a:extLst>
              <a:ext uri="{FF2B5EF4-FFF2-40B4-BE49-F238E27FC236}">
                <a16:creationId xmlns:a16="http://schemas.microsoft.com/office/drawing/2014/main" id="{23F89DBA-919E-44F1-8775-F3DF1A47CD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1E9107-8843-4E9D-BD51-D5F0F3A0ADCE}"/>
              </a:ext>
            </a:extLst>
          </p:cNvPr>
          <p:cNvSpPr>
            <a:spLocks noGrp="1"/>
          </p:cNvSpPr>
          <p:nvPr>
            <p:ph type="sldNum" sz="quarter" idx="12"/>
          </p:nvPr>
        </p:nvSpPr>
        <p:spPr/>
        <p:txBody>
          <a:bodyPr/>
          <a:lstStyle/>
          <a:p>
            <a:fld id="{0690A4ED-6327-4BBF-B20B-625258CC45D9}" type="slidenum">
              <a:rPr lang="en-US" smtClean="0"/>
              <a:t>‹#›</a:t>
            </a:fld>
            <a:endParaRPr lang="en-US"/>
          </a:p>
        </p:txBody>
      </p:sp>
    </p:spTree>
    <p:extLst>
      <p:ext uri="{BB962C8B-B14F-4D97-AF65-F5344CB8AC3E}">
        <p14:creationId xmlns:p14="http://schemas.microsoft.com/office/powerpoint/2010/main" val="3065302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B8CF84-2B02-4EA7-BD0C-5E7B0C4408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5F30DF-183B-4327-8CBD-FDF457E5B7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02CB1-8AA7-462E-B8C3-6D58AED477B0}"/>
              </a:ext>
            </a:extLst>
          </p:cNvPr>
          <p:cNvSpPr>
            <a:spLocks noGrp="1"/>
          </p:cNvSpPr>
          <p:nvPr>
            <p:ph type="dt" sz="half" idx="10"/>
          </p:nvPr>
        </p:nvSpPr>
        <p:spPr/>
        <p:txBody>
          <a:bodyPr/>
          <a:lstStyle/>
          <a:p>
            <a:fld id="{C9A10F5E-5CAC-45DE-AB8A-C3D3F5079AA1}" type="datetimeFigureOut">
              <a:rPr lang="en-US" smtClean="0"/>
              <a:t>7/1/2019</a:t>
            </a:fld>
            <a:endParaRPr lang="en-US"/>
          </a:p>
        </p:txBody>
      </p:sp>
      <p:sp>
        <p:nvSpPr>
          <p:cNvPr id="5" name="Footer Placeholder 4">
            <a:extLst>
              <a:ext uri="{FF2B5EF4-FFF2-40B4-BE49-F238E27FC236}">
                <a16:creationId xmlns:a16="http://schemas.microsoft.com/office/drawing/2014/main" id="{74E7ED74-BF12-43E9-A568-1CF1DA03CC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441F0-DBD9-437E-BF22-C98375298862}"/>
              </a:ext>
            </a:extLst>
          </p:cNvPr>
          <p:cNvSpPr>
            <a:spLocks noGrp="1"/>
          </p:cNvSpPr>
          <p:nvPr>
            <p:ph type="sldNum" sz="quarter" idx="12"/>
          </p:nvPr>
        </p:nvSpPr>
        <p:spPr/>
        <p:txBody>
          <a:bodyPr/>
          <a:lstStyle/>
          <a:p>
            <a:fld id="{0690A4ED-6327-4BBF-B20B-625258CC45D9}" type="slidenum">
              <a:rPr lang="en-US" smtClean="0"/>
              <a:t>‹#›</a:t>
            </a:fld>
            <a:endParaRPr lang="en-US"/>
          </a:p>
        </p:txBody>
      </p:sp>
    </p:spTree>
    <p:extLst>
      <p:ext uri="{BB962C8B-B14F-4D97-AF65-F5344CB8AC3E}">
        <p14:creationId xmlns:p14="http://schemas.microsoft.com/office/powerpoint/2010/main" val="166894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7B290-8B73-447C-8A47-A4467C093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32EBF6-A08D-4B05-A2CA-5A7485C4CF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14616F-2547-4872-A2B4-1E188BCD9A5A}"/>
              </a:ext>
            </a:extLst>
          </p:cNvPr>
          <p:cNvSpPr>
            <a:spLocks noGrp="1"/>
          </p:cNvSpPr>
          <p:nvPr>
            <p:ph type="dt" sz="half" idx="10"/>
          </p:nvPr>
        </p:nvSpPr>
        <p:spPr/>
        <p:txBody>
          <a:bodyPr/>
          <a:lstStyle/>
          <a:p>
            <a:fld id="{C9A10F5E-5CAC-45DE-AB8A-C3D3F5079AA1}" type="datetimeFigureOut">
              <a:rPr lang="en-US" smtClean="0"/>
              <a:t>7/1/2019</a:t>
            </a:fld>
            <a:endParaRPr lang="en-US"/>
          </a:p>
        </p:txBody>
      </p:sp>
      <p:sp>
        <p:nvSpPr>
          <p:cNvPr id="5" name="Footer Placeholder 4">
            <a:extLst>
              <a:ext uri="{FF2B5EF4-FFF2-40B4-BE49-F238E27FC236}">
                <a16:creationId xmlns:a16="http://schemas.microsoft.com/office/drawing/2014/main" id="{4A1C33E0-5B7F-413A-8BE7-05CC8D336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CD48FC-48A2-4C6A-8CDC-A1A27E812D2E}"/>
              </a:ext>
            </a:extLst>
          </p:cNvPr>
          <p:cNvSpPr>
            <a:spLocks noGrp="1"/>
          </p:cNvSpPr>
          <p:nvPr>
            <p:ph type="sldNum" sz="quarter" idx="12"/>
          </p:nvPr>
        </p:nvSpPr>
        <p:spPr/>
        <p:txBody>
          <a:bodyPr/>
          <a:lstStyle/>
          <a:p>
            <a:fld id="{0690A4ED-6327-4BBF-B20B-625258CC45D9}" type="slidenum">
              <a:rPr lang="en-US" smtClean="0"/>
              <a:t>‹#›</a:t>
            </a:fld>
            <a:endParaRPr lang="en-US"/>
          </a:p>
        </p:txBody>
      </p:sp>
    </p:spTree>
    <p:extLst>
      <p:ext uri="{BB962C8B-B14F-4D97-AF65-F5344CB8AC3E}">
        <p14:creationId xmlns:p14="http://schemas.microsoft.com/office/powerpoint/2010/main" val="2554681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F8CBF-C586-4FB7-A88C-2442B454CC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36765C-3CE1-4704-8BCE-ECBEB2613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23414E-D583-4DA1-8DBF-0F3CEF36A87B}"/>
              </a:ext>
            </a:extLst>
          </p:cNvPr>
          <p:cNvSpPr>
            <a:spLocks noGrp="1"/>
          </p:cNvSpPr>
          <p:nvPr>
            <p:ph type="dt" sz="half" idx="10"/>
          </p:nvPr>
        </p:nvSpPr>
        <p:spPr/>
        <p:txBody>
          <a:bodyPr/>
          <a:lstStyle/>
          <a:p>
            <a:fld id="{C9A10F5E-5CAC-45DE-AB8A-C3D3F5079AA1}" type="datetimeFigureOut">
              <a:rPr lang="en-US" smtClean="0"/>
              <a:t>7/1/2019</a:t>
            </a:fld>
            <a:endParaRPr lang="en-US"/>
          </a:p>
        </p:txBody>
      </p:sp>
      <p:sp>
        <p:nvSpPr>
          <p:cNvPr id="5" name="Footer Placeholder 4">
            <a:extLst>
              <a:ext uri="{FF2B5EF4-FFF2-40B4-BE49-F238E27FC236}">
                <a16:creationId xmlns:a16="http://schemas.microsoft.com/office/drawing/2014/main" id="{6662E439-0F55-4808-B00A-BE2C98B2C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2750E5-F64E-4B27-A2AE-8254C518DC44}"/>
              </a:ext>
            </a:extLst>
          </p:cNvPr>
          <p:cNvSpPr>
            <a:spLocks noGrp="1"/>
          </p:cNvSpPr>
          <p:nvPr>
            <p:ph type="sldNum" sz="quarter" idx="12"/>
          </p:nvPr>
        </p:nvSpPr>
        <p:spPr/>
        <p:txBody>
          <a:bodyPr/>
          <a:lstStyle/>
          <a:p>
            <a:fld id="{0690A4ED-6327-4BBF-B20B-625258CC45D9}" type="slidenum">
              <a:rPr lang="en-US" smtClean="0"/>
              <a:t>‹#›</a:t>
            </a:fld>
            <a:endParaRPr lang="en-US"/>
          </a:p>
        </p:txBody>
      </p:sp>
    </p:spTree>
    <p:extLst>
      <p:ext uri="{BB962C8B-B14F-4D97-AF65-F5344CB8AC3E}">
        <p14:creationId xmlns:p14="http://schemas.microsoft.com/office/powerpoint/2010/main" val="4140555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6A56B-820A-450B-9A97-0DC769232E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B1FAE0-9703-40F5-B739-C00851539D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0C0F51-1DF2-4D61-A937-400B1B0800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36CCE5-6038-4D1C-8497-ECF520314E81}"/>
              </a:ext>
            </a:extLst>
          </p:cNvPr>
          <p:cNvSpPr>
            <a:spLocks noGrp="1"/>
          </p:cNvSpPr>
          <p:nvPr>
            <p:ph type="dt" sz="half" idx="10"/>
          </p:nvPr>
        </p:nvSpPr>
        <p:spPr/>
        <p:txBody>
          <a:bodyPr/>
          <a:lstStyle/>
          <a:p>
            <a:fld id="{C9A10F5E-5CAC-45DE-AB8A-C3D3F5079AA1}" type="datetimeFigureOut">
              <a:rPr lang="en-US" smtClean="0"/>
              <a:t>7/1/2019</a:t>
            </a:fld>
            <a:endParaRPr lang="en-US"/>
          </a:p>
        </p:txBody>
      </p:sp>
      <p:sp>
        <p:nvSpPr>
          <p:cNvPr id="6" name="Footer Placeholder 5">
            <a:extLst>
              <a:ext uri="{FF2B5EF4-FFF2-40B4-BE49-F238E27FC236}">
                <a16:creationId xmlns:a16="http://schemas.microsoft.com/office/drawing/2014/main" id="{E81D98D2-BE85-4CFE-A75B-AFF66988C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61FBD9-9D9E-47D0-9D23-41F1CF3A9F70}"/>
              </a:ext>
            </a:extLst>
          </p:cNvPr>
          <p:cNvSpPr>
            <a:spLocks noGrp="1"/>
          </p:cNvSpPr>
          <p:nvPr>
            <p:ph type="sldNum" sz="quarter" idx="12"/>
          </p:nvPr>
        </p:nvSpPr>
        <p:spPr/>
        <p:txBody>
          <a:bodyPr/>
          <a:lstStyle/>
          <a:p>
            <a:fld id="{0690A4ED-6327-4BBF-B20B-625258CC45D9}" type="slidenum">
              <a:rPr lang="en-US" smtClean="0"/>
              <a:t>‹#›</a:t>
            </a:fld>
            <a:endParaRPr lang="en-US"/>
          </a:p>
        </p:txBody>
      </p:sp>
    </p:spTree>
    <p:extLst>
      <p:ext uri="{BB962C8B-B14F-4D97-AF65-F5344CB8AC3E}">
        <p14:creationId xmlns:p14="http://schemas.microsoft.com/office/powerpoint/2010/main" val="551416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E3BAC-8C7F-41B8-B8C2-E83FAD3EC7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BB478C-874D-455C-92A3-7BA91CA3A4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795F29-99E0-46A8-8585-DCC9571E00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1E9C2F-C7DD-4EB1-9E2F-6FD53B0FEF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2437BC-6E94-422A-8837-DE5256C4A2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D3F89F-3DFF-41B3-9528-CA7B2BA5CAB7}"/>
              </a:ext>
            </a:extLst>
          </p:cNvPr>
          <p:cNvSpPr>
            <a:spLocks noGrp="1"/>
          </p:cNvSpPr>
          <p:nvPr>
            <p:ph type="dt" sz="half" idx="10"/>
          </p:nvPr>
        </p:nvSpPr>
        <p:spPr/>
        <p:txBody>
          <a:bodyPr/>
          <a:lstStyle/>
          <a:p>
            <a:fld id="{C9A10F5E-5CAC-45DE-AB8A-C3D3F5079AA1}" type="datetimeFigureOut">
              <a:rPr lang="en-US" smtClean="0"/>
              <a:t>7/1/2019</a:t>
            </a:fld>
            <a:endParaRPr lang="en-US"/>
          </a:p>
        </p:txBody>
      </p:sp>
      <p:sp>
        <p:nvSpPr>
          <p:cNvPr id="8" name="Footer Placeholder 7">
            <a:extLst>
              <a:ext uri="{FF2B5EF4-FFF2-40B4-BE49-F238E27FC236}">
                <a16:creationId xmlns:a16="http://schemas.microsoft.com/office/drawing/2014/main" id="{579C4C83-17C9-4C1D-BB3E-DE78E55599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733818-F55F-4DFC-815B-1EAA09F9B88C}"/>
              </a:ext>
            </a:extLst>
          </p:cNvPr>
          <p:cNvSpPr>
            <a:spLocks noGrp="1"/>
          </p:cNvSpPr>
          <p:nvPr>
            <p:ph type="sldNum" sz="quarter" idx="12"/>
          </p:nvPr>
        </p:nvSpPr>
        <p:spPr/>
        <p:txBody>
          <a:bodyPr/>
          <a:lstStyle/>
          <a:p>
            <a:fld id="{0690A4ED-6327-4BBF-B20B-625258CC45D9}" type="slidenum">
              <a:rPr lang="en-US" smtClean="0"/>
              <a:t>‹#›</a:t>
            </a:fld>
            <a:endParaRPr lang="en-US"/>
          </a:p>
        </p:txBody>
      </p:sp>
    </p:spTree>
    <p:extLst>
      <p:ext uri="{BB962C8B-B14F-4D97-AF65-F5344CB8AC3E}">
        <p14:creationId xmlns:p14="http://schemas.microsoft.com/office/powerpoint/2010/main" val="801831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FF889-94F7-412F-AE0D-0CB597930B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181BDC-32B1-4AF7-9D99-AE639BB4C639}"/>
              </a:ext>
            </a:extLst>
          </p:cNvPr>
          <p:cNvSpPr>
            <a:spLocks noGrp="1"/>
          </p:cNvSpPr>
          <p:nvPr>
            <p:ph type="dt" sz="half" idx="10"/>
          </p:nvPr>
        </p:nvSpPr>
        <p:spPr/>
        <p:txBody>
          <a:bodyPr/>
          <a:lstStyle/>
          <a:p>
            <a:fld id="{C9A10F5E-5CAC-45DE-AB8A-C3D3F5079AA1}" type="datetimeFigureOut">
              <a:rPr lang="en-US" smtClean="0"/>
              <a:t>7/1/2019</a:t>
            </a:fld>
            <a:endParaRPr lang="en-US"/>
          </a:p>
        </p:txBody>
      </p:sp>
      <p:sp>
        <p:nvSpPr>
          <p:cNvPr id="4" name="Footer Placeholder 3">
            <a:extLst>
              <a:ext uri="{FF2B5EF4-FFF2-40B4-BE49-F238E27FC236}">
                <a16:creationId xmlns:a16="http://schemas.microsoft.com/office/drawing/2014/main" id="{F6F70222-A22A-4D2F-B336-F130490FFE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F9B1B2-7B16-493A-9EF0-80E672322F4D}"/>
              </a:ext>
            </a:extLst>
          </p:cNvPr>
          <p:cNvSpPr>
            <a:spLocks noGrp="1"/>
          </p:cNvSpPr>
          <p:nvPr>
            <p:ph type="sldNum" sz="quarter" idx="12"/>
          </p:nvPr>
        </p:nvSpPr>
        <p:spPr/>
        <p:txBody>
          <a:bodyPr/>
          <a:lstStyle/>
          <a:p>
            <a:fld id="{0690A4ED-6327-4BBF-B20B-625258CC45D9}" type="slidenum">
              <a:rPr lang="en-US" smtClean="0"/>
              <a:t>‹#›</a:t>
            </a:fld>
            <a:endParaRPr lang="en-US"/>
          </a:p>
        </p:txBody>
      </p:sp>
    </p:spTree>
    <p:extLst>
      <p:ext uri="{BB962C8B-B14F-4D97-AF65-F5344CB8AC3E}">
        <p14:creationId xmlns:p14="http://schemas.microsoft.com/office/powerpoint/2010/main" val="633397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3D00C7-6D93-46D4-8E69-BF7D826D2C6B}"/>
              </a:ext>
            </a:extLst>
          </p:cNvPr>
          <p:cNvSpPr>
            <a:spLocks noGrp="1"/>
          </p:cNvSpPr>
          <p:nvPr>
            <p:ph type="dt" sz="half" idx="10"/>
          </p:nvPr>
        </p:nvSpPr>
        <p:spPr/>
        <p:txBody>
          <a:bodyPr/>
          <a:lstStyle/>
          <a:p>
            <a:fld id="{C9A10F5E-5CAC-45DE-AB8A-C3D3F5079AA1}" type="datetimeFigureOut">
              <a:rPr lang="en-US" smtClean="0"/>
              <a:t>7/1/2019</a:t>
            </a:fld>
            <a:endParaRPr lang="en-US"/>
          </a:p>
        </p:txBody>
      </p:sp>
      <p:sp>
        <p:nvSpPr>
          <p:cNvPr id="3" name="Footer Placeholder 2">
            <a:extLst>
              <a:ext uri="{FF2B5EF4-FFF2-40B4-BE49-F238E27FC236}">
                <a16:creationId xmlns:a16="http://schemas.microsoft.com/office/drawing/2014/main" id="{1013B475-8EEB-4467-9E5F-67813B785C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BFD4D0-9B1B-468A-9994-533F1468B50A}"/>
              </a:ext>
            </a:extLst>
          </p:cNvPr>
          <p:cNvSpPr>
            <a:spLocks noGrp="1"/>
          </p:cNvSpPr>
          <p:nvPr>
            <p:ph type="sldNum" sz="quarter" idx="12"/>
          </p:nvPr>
        </p:nvSpPr>
        <p:spPr/>
        <p:txBody>
          <a:bodyPr/>
          <a:lstStyle/>
          <a:p>
            <a:fld id="{0690A4ED-6327-4BBF-B20B-625258CC45D9}" type="slidenum">
              <a:rPr lang="en-US" smtClean="0"/>
              <a:t>‹#›</a:t>
            </a:fld>
            <a:endParaRPr lang="en-US"/>
          </a:p>
        </p:txBody>
      </p:sp>
    </p:spTree>
    <p:extLst>
      <p:ext uri="{BB962C8B-B14F-4D97-AF65-F5344CB8AC3E}">
        <p14:creationId xmlns:p14="http://schemas.microsoft.com/office/powerpoint/2010/main" val="2733690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D4E44-5EC8-48D6-82F4-FF44379B02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8596ED-FE86-405B-91B5-CC47CAB4B5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C5E6FD-D870-4762-9F60-E756DB17CC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754B85-F655-46E0-9CA4-DE2CB1860FE0}"/>
              </a:ext>
            </a:extLst>
          </p:cNvPr>
          <p:cNvSpPr>
            <a:spLocks noGrp="1"/>
          </p:cNvSpPr>
          <p:nvPr>
            <p:ph type="dt" sz="half" idx="10"/>
          </p:nvPr>
        </p:nvSpPr>
        <p:spPr/>
        <p:txBody>
          <a:bodyPr/>
          <a:lstStyle/>
          <a:p>
            <a:fld id="{C9A10F5E-5CAC-45DE-AB8A-C3D3F5079AA1}" type="datetimeFigureOut">
              <a:rPr lang="en-US" smtClean="0"/>
              <a:t>7/1/2019</a:t>
            </a:fld>
            <a:endParaRPr lang="en-US"/>
          </a:p>
        </p:txBody>
      </p:sp>
      <p:sp>
        <p:nvSpPr>
          <p:cNvPr id="6" name="Footer Placeholder 5">
            <a:extLst>
              <a:ext uri="{FF2B5EF4-FFF2-40B4-BE49-F238E27FC236}">
                <a16:creationId xmlns:a16="http://schemas.microsoft.com/office/drawing/2014/main" id="{4D328F2C-C64B-4AE3-B02C-51D668D4D0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0045E4-313D-4054-ADFC-52A437F68982}"/>
              </a:ext>
            </a:extLst>
          </p:cNvPr>
          <p:cNvSpPr>
            <a:spLocks noGrp="1"/>
          </p:cNvSpPr>
          <p:nvPr>
            <p:ph type="sldNum" sz="quarter" idx="12"/>
          </p:nvPr>
        </p:nvSpPr>
        <p:spPr/>
        <p:txBody>
          <a:bodyPr/>
          <a:lstStyle/>
          <a:p>
            <a:fld id="{0690A4ED-6327-4BBF-B20B-625258CC45D9}" type="slidenum">
              <a:rPr lang="en-US" smtClean="0"/>
              <a:t>‹#›</a:t>
            </a:fld>
            <a:endParaRPr lang="en-US"/>
          </a:p>
        </p:txBody>
      </p:sp>
    </p:spTree>
    <p:extLst>
      <p:ext uri="{BB962C8B-B14F-4D97-AF65-F5344CB8AC3E}">
        <p14:creationId xmlns:p14="http://schemas.microsoft.com/office/powerpoint/2010/main" val="882832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7ED37-2A75-439D-A716-D75BC4F6D3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E9ADAC-F598-4965-AC15-0DB3BEB4FC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526D72-D445-4B83-AB2A-6F8B1E9471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9D1118-540A-4362-A2B5-421C86C98D34}"/>
              </a:ext>
            </a:extLst>
          </p:cNvPr>
          <p:cNvSpPr>
            <a:spLocks noGrp="1"/>
          </p:cNvSpPr>
          <p:nvPr>
            <p:ph type="dt" sz="half" idx="10"/>
          </p:nvPr>
        </p:nvSpPr>
        <p:spPr/>
        <p:txBody>
          <a:bodyPr/>
          <a:lstStyle/>
          <a:p>
            <a:fld id="{C9A10F5E-5CAC-45DE-AB8A-C3D3F5079AA1}" type="datetimeFigureOut">
              <a:rPr lang="en-US" smtClean="0"/>
              <a:t>7/1/2019</a:t>
            </a:fld>
            <a:endParaRPr lang="en-US"/>
          </a:p>
        </p:txBody>
      </p:sp>
      <p:sp>
        <p:nvSpPr>
          <p:cNvPr id="6" name="Footer Placeholder 5">
            <a:extLst>
              <a:ext uri="{FF2B5EF4-FFF2-40B4-BE49-F238E27FC236}">
                <a16:creationId xmlns:a16="http://schemas.microsoft.com/office/drawing/2014/main" id="{31CD8ED3-0DF1-47CA-8369-34E3C68C28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662CF2-964C-4845-B3FF-939472537760}"/>
              </a:ext>
            </a:extLst>
          </p:cNvPr>
          <p:cNvSpPr>
            <a:spLocks noGrp="1"/>
          </p:cNvSpPr>
          <p:nvPr>
            <p:ph type="sldNum" sz="quarter" idx="12"/>
          </p:nvPr>
        </p:nvSpPr>
        <p:spPr/>
        <p:txBody>
          <a:bodyPr/>
          <a:lstStyle/>
          <a:p>
            <a:fld id="{0690A4ED-6327-4BBF-B20B-625258CC45D9}" type="slidenum">
              <a:rPr lang="en-US" smtClean="0"/>
              <a:t>‹#›</a:t>
            </a:fld>
            <a:endParaRPr lang="en-US"/>
          </a:p>
        </p:txBody>
      </p:sp>
    </p:spTree>
    <p:extLst>
      <p:ext uri="{BB962C8B-B14F-4D97-AF65-F5344CB8AC3E}">
        <p14:creationId xmlns:p14="http://schemas.microsoft.com/office/powerpoint/2010/main" val="3721681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37FA49-82E6-4DED-B1ED-C0FAF09206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6121B7-5A4D-4665-B57A-BFC3B54F21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01630-1433-4E9A-9461-967CDCDDBC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A10F5E-5CAC-45DE-AB8A-C3D3F5079AA1}" type="datetimeFigureOut">
              <a:rPr lang="en-US" smtClean="0"/>
              <a:t>7/1/2019</a:t>
            </a:fld>
            <a:endParaRPr lang="en-US"/>
          </a:p>
        </p:txBody>
      </p:sp>
      <p:sp>
        <p:nvSpPr>
          <p:cNvPr id="5" name="Footer Placeholder 4">
            <a:extLst>
              <a:ext uri="{FF2B5EF4-FFF2-40B4-BE49-F238E27FC236}">
                <a16:creationId xmlns:a16="http://schemas.microsoft.com/office/drawing/2014/main" id="{01E356AE-239D-49A7-9E77-3C1775EE5F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4A8DB0-2548-4CD1-8635-DC566EC6C8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90A4ED-6327-4BBF-B20B-625258CC45D9}" type="slidenum">
              <a:rPr lang="en-US" smtClean="0"/>
              <a:t>‹#›</a:t>
            </a:fld>
            <a:endParaRPr lang="en-US"/>
          </a:p>
        </p:txBody>
      </p:sp>
    </p:spTree>
    <p:extLst>
      <p:ext uri="{BB962C8B-B14F-4D97-AF65-F5344CB8AC3E}">
        <p14:creationId xmlns:p14="http://schemas.microsoft.com/office/powerpoint/2010/main" val="2569991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localhost:8892/notebooks/Desktop/Summer_research/cylinder/Cylinder.ipynb#True-R_norm-=-0.3833,-Predicted-R_norm-=-0.3288"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E7000-71F4-4DBC-AC6A-FCC1A1424D45}"/>
              </a:ext>
            </a:extLst>
          </p:cNvPr>
          <p:cNvSpPr>
            <a:spLocks noGrp="1"/>
          </p:cNvSpPr>
          <p:nvPr>
            <p:ph type="ctrTitle"/>
          </p:nvPr>
        </p:nvSpPr>
        <p:spPr/>
        <p:txBody>
          <a:bodyPr>
            <a:normAutofit/>
          </a:bodyPr>
          <a:lstStyle/>
          <a:p>
            <a:r>
              <a:rPr lang="en-US" altLang="zh-CN" dirty="0"/>
              <a:t>Periodic </a:t>
            </a:r>
            <a:r>
              <a:rPr lang="en-US" altLang="zh-CN" dirty="0" err="1"/>
              <a:t>Metasurface</a:t>
            </a:r>
            <a:r>
              <a:rPr lang="en-US" altLang="zh-CN" dirty="0"/>
              <a:t> </a:t>
            </a:r>
            <a:r>
              <a:rPr lang="en-US" dirty="0"/>
              <a:t>Inverse Design via Deep Learning</a:t>
            </a:r>
          </a:p>
        </p:txBody>
      </p:sp>
      <p:sp>
        <p:nvSpPr>
          <p:cNvPr id="3" name="Subtitle 2">
            <a:extLst>
              <a:ext uri="{FF2B5EF4-FFF2-40B4-BE49-F238E27FC236}">
                <a16:creationId xmlns:a16="http://schemas.microsoft.com/office/drawing/2014/main" id="{64509089-DA22-4ADD-B6FF-8EDF65E5D82F}"/>
              </a:ext>
            </a:extLst>
          </p:cNvPr>
          <p:cNvSpPr>
            <a:spLocks noGrp="1"/>
          </p:cNvSpPr>
          <p:nvPr>
            <p:ph type="subTitle" idx="1"/>
          </p:nvPr>
        </p:nvSpPr>
        <p:spPr/>
        <p:txBody>
          <a:bodyPr/>
          <a:lstStyle/>
          <a:p>
            <a:r>
              <a:rPr lang="en-US" dirty="0"/>
              <a:t>Shengnan Han</a:t>
            </a:r>
          </a:p>
          <a:p>
            <a:r>
              <a:rPr lang="en-US" dirty="0"/>
              <a:t>Graduate mentor: You Zhou</a:t>
            </a:r>
          </a:p>
          <a:p>
            <a:r>
              <a:rPr lang="en-US" dirty="0"/>
              <a:t>Valentine group</a:t>
            </a:r>
          </a:p>
        </p:txBody>
      </p:sp>
    </p:spTree>
    <p:extLst>
      <p:ext uri="{BB962C8B-B14F-4D97-AF65-F5344CB8AC3E}">
        <p14:creationId xmlns:p14="http://schemas.microsoft.com/office/powerpoint/2010/main" val="2815290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1F1CB-CA44-4794-893C-335300F15758}"/>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AA787CB1-E01A-4E81-A68E-4EF8E2D96C42}"/>
              </a:ext>
            </a:extLst>
          </p:cNvPr>
          <p:cNvSpPr>
            <a:spLocks noGrp="1"/>
          </p:cNvSpPr>
          <p:nvPr>
            <p:ph idx="1"/>
          </p:nvPr>
        </p:nvSpPr>
        <p:spPr>
          <a:xfrm>
            <a:off x="838200" y="1690688"/>
            <a:ext cx="10515600" cy="4730935"/>
          </a:xfrm>
        </p:spPr>
        <p:txBody>
          <a:bodyPr>
            <a:normAutofit/>
          </a:bodyPr>
          <a:lstStyle/>
          <a:p>
            <a:r>
              <a:rPr lang="en-US" dirty="0"/>
              <a:t>GOAL: generate metamaterial unit shape based on required spectrum information using deep forward neural network</a:t>
            </a:r>
          </a:p>
        </p:txBody>
      </p:sp>
      <p:pic>
        <p:nvPicPr>
          <p:cNvPr id="11266" name="Picture 2">
            <a:extLst>
              <a:ext uri="{FF2B5EF4-FFF2-40B4-BE49-F238E27FC236}">
                <a16:creationId xmlns:a16="http://schemas.microsoft.com/office/drawing/2014/main" id="{B6D7CCA9-4995-4C1B-9C7E-97FEDE1E0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3526" y="3347028"/>
            <a:ext cx="2953204" cy="19431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6E4CB9E1-8AB5-4362-B636-C1AF92F03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55" y="3347028"/>
            <a:ext cx="3123458" cy="2098964"/>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Image result for neural network">
            <a:extLst>
              <a:ext uri="{FF2B5EF4-FFF2-40B4-BE49-F238E27FC236}">
                <a16:creationId xmlns:a16="http://schemas.microsoft.com/office/drawing/2014/main" id="{1ADD8077-C607-4B33-A2B6-B93207245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8216" y="3051753"/>
            <a:ext cx="4888077" cy="2689514"/>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A63DDFC7-F152-4EF2-AAE0-3261EA31EA86}"/>
              </a:ext>
            </a:extLst>
          </p:cNvPr>
          <p:cNvSpPr/>
          <p:nvPr/>
        </p:nvSpPr>
        <p:spPr>
          <a:xfrm>
            <a:off x="3277018" y="4054540"/>
            <a:ext cx="444623" cy="308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392AF2B7-0387-490E-922E-C3F1271F33FB}"/>
              </a:ext>
            </a:extLst>
          </p:cNvPr>
          <p:cNvSpPr/>
          <p:nvPr/>
        </p:nvSpPr>
        <p:spPr>
          <a:xfrm>
            <a:off x="8688903" y="4054541"/>
            <a:ext cx="444623" cy="308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068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CC86B553-AE9E-4B18-89E7-D75CCD4C0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9664" y="2249530"/>
            <a:ext cx="1313819" cy="4067786"/>
          </a:xfrm>
          <a:prstGeom prst="rect">
            <a:avLst/>
          </a:prstGeom>
        </p:spPr>
      </p:pic>
      <p:sp>
        <p:nvSpPr>
          <p:cNvPr id="2" name="Title 1">
            <a:extLst>
              <a:ext uri="{FF2B5EF4-FFF2-40B4-BE49-F238E27FC236}">
                <a16:creationId xmlns:a16="http://schemas.microsoft.com/office/drawing/2014/main" id="{D7095383-3357-4D85-84F3-9106C0AFBFA7}"/>
              </a:ext>
            </a:extLst>
          </p:cNvPr>
          <p:cNvSpPr>
            <a:spLocks noGrp="1"/>
          </p:cNvSpPr>
          <p:nvPr>
            <p:ph type="title"/>
          </p:nvPr>
        </p:nvSpPr>
        <p:spPr>
          <a:xfrm>
            <a:off x="838200" y="365125"/>
            <a:ext cx="10515600" cy="1325563"/>
          </a:xfrm>
        </p:spPr>
        <p:txBody>
          <a:bodyPr>
            <a:normAutofit/>
          </a:bodyPr>
          <a:lstStyle/>
          <a:p>
            <a:r>
              <a:rPr lang="en-US" dirty="0"/>
              <a:t>Cylinder experiment </a:t>
            </a:r>
          </a:p>
        </p:txBody>
      </p:sp>
      <p:sp>
        <p:nvSpPr>
          <p:cNvPr id="3" name="Content Placeholder 2">
            <a:extLst>
              <a:ext uri="{FF2B5EF4-FFF2-40B4-BE49-F238E27FC236}">
                <a16:creationId xmlns:a16="http://schemas.microsoft.com/office/drawing/2014/main" id="{F0F245B0-F6DB-4141-9C63-D517C1CF8E03}"/>
              </a:ext>
            </a:extLst>
          </p:cNvPr>
          <p:cNvSpPr>
            <a:spLocks noGrp="1"/>
          </p:cNvSpPr>
          <p:nvPr>
            <p:ph idx="1"/>
          </p:nvPr>
        </p:nvSpPr>
        <p:spPr>
          <a:xfrm>
            <a:off x="1495109" y="1396162"/>
            <a:ext cx="3797807" cy="4351338"/>
          </a:xfrm>
        </p:spPr>
        <p:txBody>
          <a:bodyPr>
            <a:normAutofit/>
          </a:bodyPr>
          <a:lstStyle/>
          <a:p>
            <a:r>
              <a:rPr lang="en-US" sz="2000" dirty="0"/>
              <a:t>Dataset: X = (41, 50), Y = (41, 1)</a:t>
            </a:r>
          </a:p>
          <a:p>
            <a:r>
              <a:rPr lang="en-US" sz="2000" dirty="0"/>
              <a:t>Model used:</a:t>
            </a:r>
          </a:p>
          <a:p>
            <a:endParaRPr lang="en-US" sz="2000" dirty="0"/>
          </a:p>
          <a:p>
            <a:pPr lvl="1"/>
            <a:endParaRPr lang="en-US" sz="2000" dirty="0"/>
          </a:p>
        </p:txBody>
      </p:sp>
      <p:pic>
        <p:nvPicPr>
          <p:cNvPr id="5122" name="Picture 2" descr="image.png">
            <a:extLst>
              <a:ext uri="{FF2B5EF4-FFF2-40B4-BE49-F238E27FC236}">
                <a16:creationId xmlns:a16="http://schemas.microsoft.com/office/drawing/2014/main" id="{2D271AF2-7054-4540-90C6-19724FF6A8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t="7139" r="7690" b="1464"/>
          <a:stretch/>
        </p:blipFill>
        <p:spPr bwMode="auto">
          <a:xfrm>
            <a:off x="6445430" y="2249531"/>
            <a:ext cx="5477994" cy="40677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B68A929-6611-4566-A476-F41B869489D2}"/>
              </a:ext>
            </a:extLst>
          </p:cNvPr>
          <p:cNvPicPr>
            <a:picLocks noChangeAspect="1"/>
          </p:cNvPicPr>
          <p:nvPr/>
        </p:nvPicPr>
        <p:blipFill rotWithShape="1">
          <a:blip r:embed="rId5">
            <a:extLst>
              <a:ext uri="{28A0092B-C50C-407E-A947-70E740481C1C}">
                <a14:useLocalDpi xmlns:a14="http://schemas.microsoft.com/office/drawing/2010/main" val="0"/>
              </a:ext>
            </a:extLst>
          </a:blip>
          <a:srcRect l="14451" t="27325" r="8694" b="30236"/>
          <a:stretch/>
        </p:blipFill>
        <p:spPr>
          <a:xfrm>
            <a:off x="268576" y="2982190"/>
            <a:ext cx="4365661" cy="1808019"/>
          </a:xfrm>
          <a:prstGeom prst="rect">
            <a:avLst/>
          </a:prstGeom>
        </p:spPr>
      </p:pic>
    </p:spTree>
    <p:extLst>
      <p:ext uri="{BB962C8B-B14F-4D97-AF65-F5344CB8AC3E}">
        <p14:creationId xmlns:p14="http://schemas.microsoft.com/office/powerpoint/2010/main" val="3451613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6" name="Picture 12" descr="image.png">
            <a:extLst>
              <a:ext uri="{FF2B5EF4-FFF2-40B4-BE49-F238E27FC236}">
                <a16:creationId xmlns:a16="http://schemas.microsoft.com/office/drawing/2014/main" id="{E437F140-0DD6-404A-ACC8-FD61BE99A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538" y="1027906"/>
            <a:ext cx="3926127" cy="29445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1CA67D-8780-464A-9F1F-47C6E8B1EB44}"/>
              </a:ext>
            </a:extLst>
          </p:cNvPr>
          <p:cNvSpPr>
            <a:spLocks noGrp="1"/>
          </p:cNvSpPr>
          <p:nvPr>
            <p:ph type="title"/>
          </p:nvPr>
        </p:nvSpPr>
        <p:spPr>
          <a:xfrm>
            <a:off x="838200" y="213197"/>
            <a:ext cx="10515600" cy="1235075"/>
          </a:xfrm>
        </p:spPr>
        <p:txBody>
          <a:bodyPr/>
          <a:lstStyle/>
          <a:p>
            <a:r>
              <a:rPr lang="en-US" dirty="0"/>
              <a:t>Result</a:t>
            </a:r>
          </a:p>
        </p:txBody>
      </p:sp>
      <p:pic>
        <p:nvPicPr>
          <p:cNvPr id="6150" name="Picture 6" descr="image.png">
            <a:extLst>
              <a:ext uri="{FF2B5EF4-FFF2-40B4-BE49-F238E27FC236}">
                <a16:creationId xmlns:a16="http://schemas.microsoft.com/office/drawing/2014/main" id="{ED0B65E0-51B6-44A0-840E-AB29C271FB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417" y="3913405"/>
            <a:ext cx="3926126" cy="294459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png">
            <a:extLst>
              <a:ext uri="{FF2B5EF4-FFF2-40B4-BE49-F238E27FC236}">
                <a16:creationId xmlns:a16="http://schemas.microsoft.com/office/drawing/2014/main" id="{097F296A-2D4B-4CC7-B703-9829A79506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417" y="1027907"/>
            <a:ext cx="3926126" cy="294459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png">
            <a:extLst>
              <a:ext uri="{FF2B5EF4-FFF2-40B4-BE49-F238E27FC236}">
                <a16:creationId xmlns:a16="http://schemas.microsoft.com/office/drawing/2014/main" id="{7C4E0620-C259-43CC-A808-667147396DB5}"/>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1868537" y="3791638"/>
            <a:ext cx="3926128" cy="29445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7EE83E0-E2B2-465E-A258-DCBE09BEEFCA}"/>
              </a:ext>
            </a:extLst>
          </p:cNvPr>
          <p:cNvSpPr txBox="1"/>
          <p:nvPr/>
        </p:nvSpPr>
        <p:spPr>
          <a:xfrm>
            <a:off x="89394" y="2115281"/>
            <a:ext cx="2065647" cy="461665"/>
          </a:xfrm>
          <a:prstGeom prst="rect">
            <a:avLst/>
          </a:prstGeom>
          <a:noFill/>
        </p:spPr>
        <p:txBody>
          <a:bodyPr wrap="square" rtlCol="0">
            <a:spAutoFit/>
          </a:bodyPr>
          <a:lstStyle/>
          <a:p>
            <a:r>
              <a:rPr lang="en-US" sz="1200" dirty="0"/>
              <a:t>True </a:t>
            </a:r>
            <a:r>
              <a:rPr lang="en-US" sz="1200" dirty="0" err="1"/>
              <a:t>R_norm</a:t>
            </a:r>
            <a:r>
              <a:rPr lang="en-US" sz="1200" dirty="0"/>
              <a:t> = 0.40833, Predicted </a:t>
            </a:r>
            <a:r>
              <a:rPr lang="en-US" sz="1200" dirty="0" err="1"/>
              <a:t>R_norm</a:t>
            </a:r>
            <a:r>
              <a:rPr lang="en-US" sz="1200" dirty="0"/>
              <a:t> = 0.4093</a:t>
            </a:r>
          </a:p>
        </p:txBody>
      </p:sp>
      <p:sp>
        <p:nvSpPr>
          <p:cNvPr id="6" name="TextBox 5">
            <a:extLst>
              <a:ext uri="{FF2B5EF4-FFF2-40B4-BE49-F238E27FC236}">
                <a16:creationId xmlns:a16="http://schemas.microsoft.com/office/drawing/2014/main" id="{8AB488D2-F5C4-40F8-881D-55AB2FACAE1C}"/>
              </a:ext>
            </a:extLst>
          </p:cNvPr>
          <p:cNvSpPr txBox="1"/>
          <p:nvPr/>
        </p:nvSpPr>
        <p:spPr>
          <a:xfrm>
            <a:off x="6096000" y="2117722"/>
            <a:ext cx="2015836" cy="461665"/>
          </a:xfrm>
          <a:prstGeom prst="rect">
            <a:avLst/>
          </a:prstGeom>
          <a:noFill/>
        </p:spPr>
        <p:txBody>
          <a:bodyPr wrap="square" rtlCol="0">
            <a:spAutoFit/>
          </a:bodyPr>
          <a:lstStyle/>
          <a:p>
            <a:r>
              <a:rPr lang="en-US" sz="1200" dirty="0"/>
              <a:t>True </a:t>
            </a:r>
            <a:r>
              <a:rPr lang="en-US" sz="1200" dirty="0" err="1"/>
              <a:t>R_norm</a:t>
            </a:r>
            <a:r>
              <a:rPr lang="en-US" sz="1200" dirty="0"/>
              <a:t> = 0.14169, Predicted </a:t>
            </a:r>
            <a:r>
              <a:rPr lang="en-US" sz="1200" dirty="0" err="1"/>
              <a:t>R_norm</a:t>
            </a:r>
            <a:r>
              <a:rPr lang="en-US" sz="1200" dirty="0"/>
              <a:t> = 0.14567</a:t>
            </a:r>
          </a:p>
        </p:txBody>
      </p:sp>
      <p:sp>
        <p:nvSpPr>
          <p:cNvPr id="7" name="TextBox 6">
            <a:extLst>
              <a:ext uri="{FF2B5EF4-FFF2-40B4-BE49-F238E27FC236}">
                <a16:creationId xmlns:a16="http://schemas.microsoft.com/office/drawing/2014/main" id="{176FACDC-311D-4A9C-A553-01C3B288BBA9}"/>
              </a:ext>
            </a:extLst>
          </p:cNvPr>
          <p:cNvSpPr txBox="1"/>
          <p:nvPr/>
        </p:nvSpPr>
        <p:spPr>
          <a:xfrm>
            <a:off x="6096000" y="4523260"/>
            <a:ext cx="2015836" cy="738664"/>
          </a:xfrm>
          <a:prstGeom prst="rect">
            <a:avLst/>
          </a:prstGeom>
          <a:noFill/>
        </p:spPr>
        <p:txBody>
          <a:bodyPr wrap="square" rtlCol="0">
            <a:spAutoFit/>
          </a:bodyPr>
          <a:lstStyle/>
          <a:p>
            <a:r>
              <a:rPr lang="en-US" sz="1200" dirty="0"/>
              <a:t>True </a:t>
            </a:r>
            <a:r>
              <a:rPr lang="en-US" sz="1200" dirty="0" err="1"/>
              <a:t>R_norm</a:t>
            </a:r>
            <a:r>
              <a:rPr lang="en-US" sz="1200" dirty="0"/>
              <a:t> = 0.225, Predicted </a:t>
            </a:r>
            <a:r>
              <a:rPr lang="en-US" sz="1200" dirty="0" err="1"/>
              <a:t>R_norm</a:t>
            </a:r>
            <a:r>
              <a:rPr lang="en-US" sz="1200" dirty="0"/>
              <a:t> = 0.17649</a:t>
            </a:r>
          </a:p>
          <a:p>
            <a:endParaRPr lang="en-US" dirty="0"/>
          </a:p>
        </p:txBody>
      </p:sp>
      <p:sp>
        <p:nvSpPr>
          <p:cNvPr id="8" name="TextBox 7">
            <a:extLst>
              <a:ext uri="{FF2B5EF4-FFF2-40B4-BE49-F238E27FC236}">
                <a16:creationId xmlns:a16="http://schemas.microsoft.com/office/drawing/2014/main" id="{5E88BFB1-3619-41A8-AE7E-9CCA5B6B9BBE}"/>
              </a:ext>
            </a:extLst>
          </p:cNvPr>
          <p:cNvSpPr txBox="1"/>
          <p:nvPr/>
        </p:nvSpPr>
        <p:spPr>
          <a:xfrm>
            <a:off x="89395" y="4526881"/>
            <a:ext cx="2065646" cy="738664"/>
          </a:xfrm>
          <a:prstGeom prst="rect">
            <a:avLst/>
          </a:prstGeom>
          <a:noFill/>
        </p:spPr>
        <p:txBody>
          <a:bodyPr wrap="square" rtlCol="0">
            <a:spAutoFit/>
          </a:bodyPr>
          <a:lstStyle/>
          <a:p>
            <a:r>
              <a:rPr lang="en-US" sz="1200" dirty="0"/>
              <a:t>True </a:t>
            </a:r>
            <a:r>
              <a:rPr lang="en-US" sz="1200" dirty="0" err="1"/>
              <a:t>R_norm</a:t>
            </a:r>
            <a:r>
              <a:rPr lang="en-US" sz="1200" dirty="0"/>
              <a:t> = 0.3833, Predicted </a:t>
            </a:r>
            <a:r>
              <a:rPr lang="en-US" sz="1200" dirty="0" err="1"/>
              <a:t>R_norm</a:t>
            </a:r>
            <a:r>
              <a:rPr lang="en-US" sz="1200" dirty="0"/>
              <a:t> = 0.3288</a:t>
            </a:r>
            <a:r>
              <a:rPr lang="en-US" sz="1200" dirty="0">
                <a:hlinkClick r:id="rId7"/>
              </a:rPr>
              <a:t>¶</a:t>
            </a:r>
            <a:endParaRPr lang="en-US" sz="1200" dirty="0"/>
          </a:p>
          <a:p>
            <a:endParaRPr lang="en-US" dirty="0"/>
          </a:p>
        </p:txBody>
      </p:sp>
      <p:sp>
        <p:nvSpPr>
          <p:cNvPr id="9" name="Rectangle 8">
            <a:extLst>
              <a:ext uri="{FF2B5EF4-FFF2-40B4-BE49-F238E27FC236}">
                <a16:creationId xmlns:a16="http://schemas.microsoft.com/office/drawing/2014/main" id="{4EB52E31-C5F3-4A67-83B7-386C86289B72}"/>
              </a:ext>
            </a:extLst>
          </p:cNvPr>
          <p:cNvSpPr/>
          <p:nvPr/>
        </p:nvSpPr>
        <p:spPr>
          <a:xfrm>
            <a:off x="7816609" y="297387"/>
            <a:ext cx="4375391" cy="646331"/>
          </a:xfrm>
          <a:prstGeom prst="rect">
            <a:avLst/>
          </a:prstGeom>
        </p:spPr>
        <p:txBody>
          <a:bodyPr wrap="square">
            <a:spAutoFit/>
          </a:bodyPr>
          <a:lstStyle/>
          <a:p>
            <a:r>
              <a:rPr lang="en-US" dirty="0"/>
              <a:t>Acceptable prediction in train set = 43%</a:t>
            </a:r>
          </a:p>
          <a:p>
            <a:r>
              <a:rPr lang="en-US" dirty="0"/>
              <a:t>Acceptable prediction in test set = 10%</a:t>
            </a:r>
          </a:p>
        </p:txBody>
      </p:sp>
    </p:spTree>
    <p:extLst>
      <p:ext uri="{BB962C8B-B14F-4D97-AF65-F5344CB8AC3E}">
        <p14:creationId xmlns:p14="http://schemas.microsoft.com/office/powerpoint/2010/main" val="2980061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561C2-1AFF-4ACF-B636-7933E3E6A404}"/>
              </a:ext>
            </a:extLst>
          </p:cNvPr>
          <p:cNvSpPr>
            <a:spLocks noGrp="1"/>
          </p:cNvSpPr>
          <p:nvPr>
            <p:ph type="title"/>
          </p:nvPr>
        </p:nvSpPr>
        <p:spPr/>
        <p:txBody>
          <a:bodyPr/>
          <a:lstStyle/>
          <a:p>
            <a:r>
              <a:rPr lang="en-US" dirty="0"/>
              <a:t>Conclusion of Cylinder Experiment</a:t>
            </a:r>
          </a:p>
        </p:txBody>
      </p:sp>
      <p:sp>
        <p:nvSpPr>
          <p:cNvPr id="3" name="Content Placeholder 2">
            <a:extLst>
              <a:ext uri="{FF2B5EF4-FFF2-40B4-BE49-F238E27FC236}">
                <a16:creationId xmlns:a16="http://schemas.microsoft.com/office/drawing/2014/main" id="{F555035A-1C63-4A68-B0C8-C245CC9E8FD6}"/>
              </a:ext>
            </a:extLst>
          </p:cNvPr>
          <p:cNvSpPr>
            <a:spLocks noGrp="1"/>
          </p:cNvSpPr>
          <p:nvPr>
            <p:ph idx="1"/>
          </p:nvPr>
        </p:nvSpPr>
        <p:spPr/>
        <p:txBody>
          <a:bodyPr>
            <a:normAutofit/>
          </a:bodyPr>
          <a:lstStyle/>
          <a:p>
            <a:r>
              <a:rPr lang="en-US" dirty="0"/>
              <a:t>More shape, more spectrum</a:t>
            </a:r>
          </a:p>
          <a:p>
            <a:r>
              <a:rPr lang="en-US" dirty="0"/>
              <a:t>Different loss function</a:t>
            </a:r>
          </a:p>
          <a:p>
            <a:r>
              <a:rPr lang="en-US" dirty="0"/>
              <a:t>Different optimization techniques</a:t>
            </a:r>
          </a:p>
        </p:txBody>
      </p:sp>
    </p:spTree>
    <p:extLst>
      <p:ext uri="{BB962C8B-B14F-4D97-AF65-F5344CB8AC3E}">
        <p14:creationId xmlns:p14="http://schemas.microsoft.com/office/powerpoint/2010/main" val="1778017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F6841-43BD-41D4-99E8-B08803985EB2}"/>
              </a:ext>
            </a:extLst>
          </p:cNvPr>
          <p:cNvSpPr>
            <a:spLocks noGrp="1"/>
          </p:cNvSpPr>
          <p:nvPr>
            <p:ph type="title"/>
          </p:nvPr>
        </p:nvSpPr>
        <p:spPr/>
        <p:txBody>
          <a:bodyPr/>
          <a:lstStyle/>
          <a:p>
            <a:r>
              <a:rPr lang="en-US" altLang="zh-CN" dirty="0"/>
              <a:t>How to generate dataset?</a:t>
            </a:r>
            <a:endParaRPr lang="en-US" dirty="0"/>
          </a:p>
        </p:txBody>
      </p:sp>
      <p:sp>
        <p:nvSpPr>
          <p:cNvPr id="3" name="Content Placeholder 2">
            <a:extLst>
              <a:ext uri="{FF2B5EF4-FFF2-40B4-BE49-F238E27FC236}">
                <a16:creationId xmlns:a16="http://schemas.microsoft.com/office/drawing/2014/main" id="{807F14B1-289A-49B0-B720-674A47576197}"/>
              </a:ext>
            </a:extLst>
          </p:cNvPr>
          <p:cNvSpPr>
            <a:spLocks noGrp="1"/>
          </p:cNvSpPr>
          <p:nvPr>
            <p:ph idx="1"/>
          </p:nvPr>
        </p:nvSpPr>
        <p:spPr/>
        <p:txBody>
          <a:bodyPr/>
          <a:lstStyle/>
          <a:p>
            <a:r>
              <a:rPr lang="en-US" altLang="zh-CN" dirty="0" err="1"/>
              <a:t>Rcwa</a:t>
            </a:r>
            <a:r>
              <a:rPr lang="en-US" altLang="zh-CN" dirty="0"/>
              <a:t> S4: </a:t>
            </a:r>
          </a:p>
          <a:p>
            <a:pPr lvl="1"/>
            <a:r>
              <a:rPr lang="en-US" dirty="0" err="1"/>
              <a:t>SetLayerPatternPoly</a:t>
            </a:r>
            <a:r>
              <a:rPr lang="en-US" dirty="0"/>
              <a:t> function to generate shape</a:t>
            </a:r>
          </a:p>
          <a:p>
            <a:pPr lvl="1"/>
            <a:r>
              <a:rPr lang="en-US" altLang="zh-CN" dirty="0"/>
              <a:t>Generate spectrum based on the shape</a:t>
            </a:r>
          </a:p>
          <a:p>
            <a:r>
              <a:rPr lang="en-US" dirty="0"/>
              <a:t>CST: examine spectrum</a:t>
            </a:r>
          </a:p>
          <a:p>
            <a:pPr marL="0" indent="0">
              <a:buNone/>
            </a:pPr>
            <a:r>
              <a:rPr lang="en-US" dirty="0"/>
              <a:t> </a:t>
            </a:r>
          </a:p>
        </p:txBody>
      </p:sp>
    </p:spTree>
    <p:extLst>
      <p:ext uri="{BB962C8B-B14F-4D97-AF65-F5344CB8AC3E}">
        <p14:creationId xmlns:p14="http://schemas.microsoft.com/office/powerpoint/2010/main" val="1275950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Image result for random shape">
            <a:extLst>
              <a:ext uri="{FF2B5EF4-FFF2-40B4-BE49-F238E27FC236}">
                <a16:creationId xmlns:a16="http://schemas.microsoft.com/office/drawing/2014/main" id="{27C05115-AC53-4F5B-91DD-F8A808069B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320" t="19389" r="10595" b="12898"/>
          <a:stretch/>
        </p:blipFill>
        <p:spPr bwMode="auto">
          <a:xfrm>
            <a:off x="9954491" y="1690688"/>
            <a:ext cx="1582882" cy="15274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755575-888E-4D1A-9857-810BEBAB4D46}"/>
              </a:ext>
            </a:extLst>
          </p:cNvPr>
          <p:cNvSpPr>
            <a:spLocks noGrp="1"/>
          </p:cNvSpPr>
          <p:nvPr>
            <p:ph type="title"/>
          </p:nvPr>
        </p:nvSpPr>
        <p:spPr/>
        <p:txBody>
          <a:bodyPr/>
          <a:lstStyle/>
          <a:p>
            <a:r>
              <a:rPr lang="en-US" altLang="zh-CN" dirty="0"/>
              <a:t>What does the shape look like?</a:t>
            </a:r>
            <a:endParaRPr lang="en-US" dirty="0"/>
          </a:p>
        </p:txBody>
      </p:sp>
      <p:sp>
        <p:nvSpPr>
          <p:cNvPr id="3" name="Content Placeholder 2">
            <a:extLst>
              <a:ext uri="{FF2B5EF4-FFF2-40B4-BE49-F238E27FC236}">
                <a16:creationId xmlns:a16="http://schemas.microsoft.com/office/drawing/2014/main" id="{DF37CA28-7044-499A-AD3E-A6E0E33CC36E}"/>
              </a:ext>
            </a:extLst>
          </p:cNvPr>
          <p:cNvSpPr>
            <a:spLocks noGrp="1"/>
          </p:cNvSpPr>
          <p:nvPr>
            <p:ph idx="1"/>
          </p:nvPr>
        </p:nvSpPr>
        <p:spPr>
          <a:xfrm>
            <a:off x="838200" y="1690688"/>
            <a:ext cx="10515600" cy="4351338"/>
          </a:xfrm>
        </p:spPr>
        <p:txBody>
          <a:bodyPr>
            <a:normAutofit/>
          </a:bodyPr>
          <a:lstStyle/>
          <a:p>
            <a:pPr marL="457200" lvl="1" indent="0">
              <a:buNone/>
            </a:pPr>
            <a:endParaRPr lang="en-US" dirty="0"/>
          </a:p>
          <a:p>
            <a:r>
              <a:rPr lang="en-US" dirty="0"/>
              <a:t>Consideration: Random shape not acceptable</a:t>
            </a:r>
          </a:p>
          <a:p>
            <a:pPr lvl="1"/>
            <a:r>
              <a:rPr lang="en-US" dirty="0"/>
              <a:t>Hard to generate real unit (sharp angle, narrow edge, </a:t>
            </a:r>
            <a:r>
              <a:rPr lang="en-US" dirty="0" err="1"/>
              <a:t>etc</a:t>
            </a:r>
            <a:r>
              <a:rPr lang="en-US" dirty="0"/>
              <a:t>)</a:t>
            </a:r>
          </a:p>
          <a:p>
            <a:pPr lvl="1"/>
            <a:r>
              <a:rPr lang="en-US" dirty="0"/>
              <a:t>Hard to test the result</a:t>
            </a:r>
          </a:p>
          <a:p>
            <a:r>
              <a:rPr lang="en-US" dirty="0"/>
              <a:t>When light propagate through the unit from y- and x-axis, they should produce the same spectrum</a:t>
            </a:r>
          </a:p>
          <a:p>
            <a:r>
              <a:rPr lang="en-US" dirty="0"/>
              <a:t>Polarization insensitive metamaterial. Restrain shape into 4-fold symmetry  </a:t>
            </a:r>
          </a:p>
        </p:txBody>
      </p:sp>
      <p:pic>
        <p:nvPicPr>
          <p:cNvPr id="1026" name="Picture 2" descr="Image result for circle">
            <a:extLst>
              <a:ext uri="{FF2B5EF4-FFF2-40B4-BE49-F238E27FC236}">
                <a16:creationId xmlns:a16="http://schemas.microsoft.com/office/drawing/2014/main" id="{3150841C-059F-46C1-BC77-211E05F85A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5890" y="4862945"/>
            <a:ext cx="1901536" cy="19015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quare">
            <a:extLst>
              <a:ext uri="{FF2B5EF4-FFF2-40B4-BE49-F238E27FC236}">
                <a16:creationId xmlns:a16="http://schemas.microsoft.com/office/drawing/2014/main" id="{CF266AB4-FC2C-411C-9E8F-9936441762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0625" y="4520045"/>
            <a:ext cx="2337955" cy="2337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81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4535-3A14-4D0B-9E9F-FD0A04A9A000}"/>
              </a:ext>
            </a:extLst>
          </p:cNvPr>
          <p:cNvSpPr>
            <a:spLocks noGrp="1"/>
          </p:cNvSpPr>
          <p:nvPr>
            <p:ph type="title"/>
          </p:nvPr>
        </p:nvSpPr>
        <p:spPr/>
        <p:txBody>
          <a:bodyPr/>
          <a:lstStyle/>
          <a:p>
            <a:r>
              <a:rPr lang="en-US" dirty="0"/>
              <a:t>How to generate the shape?</a:t>
            </a:r>
          </a:p>
        </p:txBody>
      </p:sp>
      <p:pic>
        <p:nvPicPr>
          <p:cNvPr id="6" name="Picture 5" descr="A close up of a whiteboard&#10;&#10;Description automatically generated">
            <a:extLst>
              <a:ext uri="{FF2B5EF4-FFF2-40B4-BE49-F238E27FC236}">
                <a16:creationId xmlns:a16="http://schemas.microsoft.com/office/drawing/2014/main" id="{97D0E71B-E465-4F4F-A7B5-E7275FDD5F3E}"/>
              </a:ext>
            </a:extLst>
          </p:cNvPr>
          <p:cNvPicPr>
            <a:picLocks noChangeAspect="1"/>
          </p:cNvPicPr>
          <p:nvPr/>
        </p:nvPicPr>
        <p:blipFill rotWithShape="1">
          <a:blip r:embed="rId3">
            <a:extLst>
              <a:ext uri="{28A0092B-C50C-407E-A947-70E740481C1C}">
                <a14:useLocalDpi xmlns:a14="http://schemas.microsoft.com/office/drawing/2010/main" val="0"/>
              </a:ext>
            </a:extLst>
          </a:blip>
          <a:srcRect l="416" t="10626" r="-139" b="31905"/>
          <a:stretch/>
        </p:blipFill>
        <p:spPr>
          <a:xfrm>
            <a:off x="3579235" y="1491029"/>
            <a:ext cx="5033530" cy="2175588"/>
          </a:xfrm>
          <a:prstGeom prst="rect">
            <a:avLst/>
          </a:prstGeom>
        </p:spPr>
      </p:pic>
      <p:pic>
        <p:nvPicPr>
          <p:cNvPr id="7" name="Picture 6" descr="A close up of text on a whiteboard&#10;&#10;Description automatically generated">
            <a:extLst>
              <a:ext uri="{FF2B5EF4-FFF2-40B4-BE49-F238E27FC236}">
                <a16:creationId xmlns:a16="http://schemas.microsoft.com/office/drawing/2014/main" id="{DAB23696-9FB1-419F-AB82-A6D5F2DD63F0}"/>
              </a:ext>
            </a:extLst>
          </p:cNvPr>
          <p:cNvPicPr>
            <a:picLocks noChangeAspect="1"/>
          </p:cNvPicPr>
          <p:nvPr/>
        </p:nvPicPr>
        <p:blipFill rotWithShape="1">
          <a:blip r:embed="rId4">
            <a:extLst>
              <a:ext uri="{28A0092B-C50C-407E-A947-70E740481C1C}">
                <a14:useLocalDpi xmlns:a14="http://schemas.microsoft.com/office/drawing/2010/main" val="0"/>
              </a:ext>
            </a:extLst>
          </a:blip>
          <a:srcRect l="3195" t="21296" r="278" b="32778"/>
          <a:stretch/>
        </p:blipFill>
        <p:spPr>
          <a:xfrm>
            <a:off x="1909640" y="3760135"/>
            <a:ext cx="8372719" cy="2987676"/>
          </a:xfrm>
          <a:prstGeom prst="rect">
            <a:avLst/>
          </a:prstGeom>
        </p:spPr>
      </p:pic>
    </p:spTree>
    <p:extLst>
      <p:ext uri="{BB962C8B-B14F-4D97-AF65-F5344CB8AC3E}">
        <p14:creationId xmlns:p14="http://schemas.microsoft.com/office/powerpoint/2010/main" val="914732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E1A46-D6D3-446A-AC16-3355E03EBE50}"/>
              </a:ext>
            </a:extLst>
          </p:cNvPr>
          <p:cNvSpPr>
            <a:spLocks noGrp="1"/>
          </p:cNvSpPr>
          <p:nvPr>
            <p:ph type="title"/>
          </p:nvPr>
        </p:nvSpPr>
        <p:spPr>
          <a:xfrm>
            <a:off x="838200" y="365125"/>
            <a:ext cx="10515600" cy="1325563"/>
          </a:xfrm>
        </p:spPr>
        <p:txBody>
          <a:bodyPr/>
          <a:lstStyle/>
          <a:p>
            <a:r>
              <a:rPr lang="en-US" dirty="0"/>
              <a:t>Samples of Random Generated Shape</a:t>
            </a:r>
          </a:p>
        </p:txBody>
      </p:sp>
      <p:pic>
        <p:nvPicPr>
          <p:cNvPr id="5" name="Content Placeholder 4" descr="A close up of a logo&#10;&#10;Description automatically generated">
            <a:extLst>
              <a:ext uri="{FF2B5EF4-FFF2-40B4-BE49-F238E27FC236}">
                <a16:creationId xmlns:a16="http://schemas.microsoft.com/office/drawing/2014/main" id="{0DFBE2C6-5B61-4E7F-94EC-8E8110595D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47128" y="1425146"/>
            <a:ext cx="4250554" cy="2796709"/>
          </a:xfrm>
        </p:spPr>
      </p:pic>
      <p:pic>
        <p:nvPicPr>
          <p:cNvPr id="7" name="Picture 6" descr="A close up of a map&#10;&#10;Description automatically generated">
            <a:extLst>
              <a:ext uri="{FF2B5EF4-FFF2-40B4-BE49-F238E27FC236}">
                <a16:creationId xmlns:a16="http://schemas.microsoft.com/office/drawing/2014/main" id="{B50CC7BB-8D06-46B6-AAC9-38AF1F614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6126" y="4221855"/>
            <a:ext cx="3832558" cy="2575479"/>
          </a:xfrm>
          <a:prstGeom prst="rect">
            <a:avLst/>
          </a:prstGeom>
        </p:spPr>
      </p:pic>
      <p:pic>
        <p:nvPicPr>
          <p:cNvPr id="9" name="Picture 8" descr="A close up of a logo&#10;&#10;Description automatically generated">
            <a:extLst>
              <a:ext uri="{FF2B5EF4-FFF2-40B4-BE49-F238E27FC236}">
                <a16:creationId xmlns:a16="http://schemas.microsoft.com/office/drawing/2014/main" id="{CAEEFCDC-44CC-4B9F-A705-6A8C693DF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173" y="1502972"/>
            <a:ext cx="4296052" cy="2797429"/>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2B54A2D4-EBBC-4AC0-80F1-4C5B0C531E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300401"/>
            <a:ext cx="3832558" cy="2575479"/>
          </a:xfrm>
          <a:prstGeom prst="rect">
            <a:avLst/>
          </a:prstGeom>
        </p:spPr>
      </p:pic>
    </p:spTree>
    <p:extLst>
      <p:ext uri="{BB962C8B-B14F-4D97-AF65-F5344CB8AC3E}">
        <p14:creationId xmlns:p14="http://schemas.microsoft.com/office/powerpoint/2010/main" val="2944368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4A5E7-1E27-4BA9-9E6D-638351EA91FC}"/>
              </a:ext>
            </a:extLst>
          </p:cNvPr>
          <p:cNvSpPr>
            <a:spLocks noGrp="1"/>
          </p:cNvSpPr>
          <p:nvPr>
            <p:ph type="title"/>
          </p:nvPr>
        </p:nvSpPr>
        <p:spPr/>
        <p:txBody>
          <a:bodyPr/>
          <a:lstStyle/>
          <a:p>
            <a:r>
              <a:rPr lang="en-US" dirty="0"/>
              <a:t>More regular shape created</a:t>
            </a:r>
          </a:p>
        </p:txBody>
      </p:sp>
      <p:pic>
        <p:nvPicPr>
          <p:cNvPr id="14338" name="Picture 2">
            <a:extLst>
              <a:ext uri="{FF2B5EF4-FFF2-40B4-BE49-F238E27FC236}">
                <a16:creationId xmlns:a16="http://schemas.microsoft.com/office/drawing/2014/main" id="{F58AB558-6582-465D-9537-C0F44334A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979" y="4030230"/>
            <a:ext cx="357187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0064D342-EF20-4D69-8135-1BFB51027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779" y="1376363"/>
            <a:ext cx="364807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DDAE1FB7-7F78-41E7-B370-531BE00AB9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0523" y="4092575"/>
            <a:ext cx="357187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F5FA2AF0-F73F-44C8-B189-23DFD9C0BF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4323" y="1334367"/>
            <a:ext cx="36480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587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E6839-FC00-4477-A5C6-E0996B671F3F}"/>
              </a:ext>
            </a:extLst>
          </p:cNvPr>
          <p:cNvSpPr>
            <a:spLocks noGrp="1"/>
          </p:cNvSpPr>
          <p:nvPr>
            <p:ph type="title"/>
          </p:nvPr>
        </p:nvSpPr>
        <p:spPr/>
        <p:txBody>
          <a:bodyPr/>
          <a:lstStyle/>
          <a:p>
            <a:r>
              <a:rPr lang="en-US" dirty="0"/>
              <a:t>Optimization</a:t>
            </a:r>
          </a:p>
        </p:txBody>
      </p:sp>
      <p:sp>
        <p:nvSpPr>
          <p:cNvPr id="3" name="Content Placeholder 2">
            <a:extLst>
              <a:ext uri="{FF2B5EF4-FFF2-40B4-BE49-F238E27FC236}">
                <a16:creationId xmlns:a16="http://schemas.microsoft.com/office/drawing/2014/main" id="{4CB1FFDB-FB1A-4140-B478-405F7CBDA222}"/>
              </a:ext>
            </a:extLst>
          </p:cNvPr>
          <p:cNvSpPr>
            <a:spLocks noGrp="1"/>
          </p:cNvSpPr>
          <p:nvPr>
            <p:ph idx="1"/>
          </p:nvPr>
        </p:nvSpPr>
        <p:spPr/>
        <p:txBody>
          <a:bodyPr/>
          <a:lstStyle/>
          <a:p>
            <a:r>
              <a:rPr lang="en-US" dirty="0"/>
              <a:t>Different training method:</a:t>
            </a:r>
          </a:p>
          <a:p>
            <a:pPr lvl="1"/>
            <a:r>
              <a:rPr lang="en-US" dirty="0"/>
              <a:t>Result: Accuracy of training set = 80%, test set = 20%</a:t>
            </a:r>
          </a:p>
          <a:p>
            <a:r>
              <a:rPr lang="en-US" dirty="0"/>
              <a:t>Different model:</a:t>
            </a:r>
          </a:p>
          <a:p>
            <a:pPr lvl="1"/>
            <a:r>
              <a:rPr lang="en-US" dirty="0"/>
              <a:t>Tandem Neural Network.</a:t>
            </a:r>
          </a:p>
          <a:p>
            <a:pPr lvl="1"/>
            <a:r>
              <a:rPr lang="en-US" dirty="0"/>
              <a:t>Result: Really bad.</a:t>
            </a:r>
          </a:p>
          <a:p>
            <a:pPr lvl="1"/>
            <a:endParaRPr lang="en-US" dirty="0"/>
          </a:p>
          <a:p>
            <a:endParaRPr lang="en-US" dirty="0"/>
          </a:p>
          <a:p>
            <a:endParaRPr lang="en-US" dirty="0"/>
          </a:p>
        </p:txBody>
      </p:sp>
      <p:pic>
        <p:nvPicPr>
          <p:cNvPr id="4" name="Picture 3">
            <a:extLst>
              <a:ext uri="{FF2B5EF4-FFF2-40B4-BE49-F238E27FC236}">
                <a16:creationId xmlns:a16="http://schemas.microsoft.com/office/drawing/2014/main" id="{217734CF-9C4A-4741-84AD-1F4B363C57BB}"/>
              </a:ext>
            </a:extLst>
          </p:cNvPr>
          <p:cNvPicPr>
            <a:picLocks noChangeAspect="1"/>
          </p:cNvPicPr>
          <p:nvPr/>
        </p:nvPicPr>
        <p:blipFill>
          <a:blip r:embed="rId3"/>
          <a:stretch>
            <a:fillRect/>
          </a:stretch>
        </p:blipFill>
        <p:spPr>
          <a:xfrm>
            <a:off x="5676034" y="3641869"/>
            <a:ext cx="5324475" cy="2905125"/>
          </a:xfrm>
          <a:prstGeom prst="rect">
            <a:avLst/>
          </a:prstGeom>
        </p:spPr>
      </p:pic>
    </p:spTree>
    <p:extLst>
      <p:ext uri="{BB962C8B-B14F-4D97-AF65-F5344CB8AC3E}">
        <p14:creationId xmlns:p14="http://schemas.microsoft.com/office/powerpoint/2010/main" val="123298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4453D-7477-4180-B922-E39CA765B8FD}"/>
              </a:ext>
            </a:extLst>
          </p:cNvPr>
          <p:cNvSpPr>
            <a:spLocks noGrp="1"/>
          </p:cNvSpPr>
          <p:nvPr>
            <p:ph type="title"/>
          </p:nvPr>
        </p:nvSpPr>
        <p:spPr>
          <a:xfrm>
            <a:off x="838200" y="365125"/>
            <a:ext cx="10515600" cy="1325563"/>
          </a:xfrm>
        </p:spPr>
        <p:txBody>
          <a:bodyPr/>
          <a:lstStyle/>
          <a:p>
            <a:r>
              <a:rPr lang="en-US" dirty="0"/>
              <a:t>What is </a:t>
            </a:r>
            <a:r>
              <a:rPr lang="en-US" dirty="0" err="1"/>
              <a:t>metametarial</a:t>
            </a:r>
            <a:r>
              <a:rPr lang="en-US" dirty="0"/>
              <a:t>/</a:t>
            </a:r>
            <a:r>
              <a:rPr lang="en-US" dirty="0" err="1"/>
              <a:t>metasurface</a:t>
            </a:r>
            <a:r>
              <a:rPr lang="en-US" dirty="0"/>
              <a:t>?</a:t>
            </a:r>
          </a:p>
        </p:txBody>
      </p:sp>
      <p:pic>
        <p:nvPicPr>
          <p:cNvPr id="8194" name="Picture 2" descr="Image result for atomic crystal structure">
            <a:extLst>
              <a:ext uri="{FF2B5EF4-FFF2-40B4-BE49-F238E27FC236}">
                <a16:creationId xmlns:a16="http://schemas.microsoft.com/office/drawing/2014/main" id="{BF87418C-EA6F-48BF-B75F-2695F7216D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8222" b="25827"/>
          <a:stretch/>
        </p:blipFill>
        <p:spPr bwMode="auto">
          <a:xfrm>
            <a:off x="832072" y="2179928"/>
            <a:ext cx="2189651" cy="334803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negative refraction">
            <a:extLst>
              <a:ext uri="{FF2B5EF4-FFF2-40B4-BE49-F238E27FC236}">
                <a16:creationId xmlns:a16="http://schemas.microsoft.com/office/drawing/2014/main" id="{103697EC-99CA-440A-9E3C-A70D54BFA5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1407" y="2495116"/>
            <a:ext cx="3901584" cy="27176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metamaterial">
            <a:extLst>
              <a:ext uri="{FF2B5EF4-FFF2-40B4-BE49-F238E27FC236}">
                <a16:creationId xmlns:a16="http://schemas.microsoft.com/office/drawing/2014/main" id="{35A0CD9B-F56E-4658-A1CA-E712F057DA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1353" y="2689078"/>
            <a:ext cx="3823777" cy="25236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AAB7AA-603D-4112-ADE6-91A5AD62366F}"/>
              </a:ext>
            </a:extLst>
          </p:cNvPr>
          <p:cNvSpPr txBox="1"/>
          <p:nvPr/>
        </p:nvSpPr>
        <p:spPr>
          <a:xfrm>
            <a:off x="1080141" y="1941118"/>
            <a:ext cx="1776845" cy="369332"/>
          </a:xfrm>
          <a:prstGeom prst="rect">
            <a:avLst/>
          </a:prstGeom>
          <a:noFill/>
        </p:spPr>
        <p:txBody>
          <a:bodyPr wrap="square" rtlCol="0">
            <a:spAutoFit/>
          </a:bodyPr>
          <a:lstStyle/>
          <a:p>
            <a:r>
              <a:rPr lang="en-US" dirty="0"/>
              <a:t>Natural material </a:t>
            </a:r>
          </a:p>
        </p:txBody>
      </p:sp>
      <p:sp>
        <p:nvSpPr>
          <p:cNvPr id="9" name="TextBox 8">
            <a:extLst>
              <a:ext uri="{FF2B5EF4-FFF2-40B4-BE49-F238E27FC236}">
                <a16:creationId xmlns:a16="http://schemas.microsoft.com/office/drawing/2014/main" id="{6C44D31A-FCD4-45A6-8D09-587D909A663E}"/>
              </a:ext>
            </a:extLst>
          </p:cNvPr>
          <p:cNvSpPr txBox="1"/>
          <p:nvPr/>
        </p:nvSpPr>
        <p:spPr>
          <a:xfrm>
            <a:off x="4990588" y="2125784"/>
            <a:ext cx="1673448" cy="369332"/>
          </a:xfrm>
          <a:prstGeom prst="rect">
            <a:avLst/>
          </a:prstGeom>
          <a:noFill/>
        </p:spPr>
        <p:txBody>
          <a:bodyPr wrap="square" rtlCol="0">
            <a:spAutoFit/>
          </a:bodyPr>
          <a:lstStyle/>
          <a:p>
            <a:r>
              <a:rPr lang="en-US" dirty="0"/>
              <a:t>metamaterial</a:t>
            </a:r>
          </a:p>
        </p:txBody>
      </p:sp>
      <p:sp>
        <p:nvSpPr>
          <p:cNvPr id="5" name="TextBox 4">
            <a:extLst>
              <a:ext uri="{FF2B5EF4-FFF2-40B4-BE49-F238E27FC236}">
                <a16:creationId xmlns:a16="http://schemas.microsoft.com/office/drawing/2014/main" id="{2BC65A7F-2803-4C7E-BD02-212F1CEB4781}"/>
              </a:ext>
            </a:extLst>
          </p:cNvPr>
          <p:cNvSpPr txBox="1"/>
          <p:nvPr/>
        </p:nvSpPr>
        <p:spPr>
          <a:xfrm>
            <a:off x="8111407" y="5432979"/>
            <a:ext cx="1641764" cy="646331"/>
          </a:xfrm>
          <a:prstGeom prst="rect">
            <a:avLst/>
          </a:prstGeom>
          <a:noFill/>
        </p:spPr>
        <p:txBody>
          <a:bodyPr wrap="square" rtlCol="0">
            <a:spAutoFit/>
          </a:bodyPr>
          <a:lstStyle/>
          <a:p>
            <a:r>
              <a:rPr lang="en-US" dirty="0"/>
              <a:t>Negative refractive index</a:t>
            </a:r>
          </a:p>
        </p:txBody>
      </p:sp>
      <p:sp>
        <p:nvSpPr>
          <p:cNvPr id="6" name="TextBox 5">
            <a:extLst>
              <a:ext uri="{FF2B5EF4-FFF2-40B4-BE49-F238E27FC236}">
                <a16:creationId xmlns:a16="http://schemas.microsoft.com/office/drawing/2014/main" id="{1DC84AB2-34EF-4394-B7E8-41A1F2782367}"/>
              </a:ext>
            </a:extLst>
          </p:cNvPr>
          <p:cNvSpPr txBox="1"/>
          <p:nvPr/>
        </p:nvSpPr>
        <p:spPr>
          <a:xfrm>
            <a:off x="10141527" y="5432979"/>
            <a:ext cx="1714501" cy="923330"/>
          </a:xfrm>
          <a:prstGeom prst="rect">
            <a:avLst/>
          </a:prstGeom>
          <a:noFill/>
        </p:spPr>
        <p:txBody>
          <a:bodyPr wrap="square" rtlCol="0">
            <a:spAutoFit/>
          </a:bodyPr>
          <a:lstStyle/>
          <a:p>
            <a:r>
              <a:rPr lang="en-US" dirty="0"/>
              <a:t>Positive refractive index</a:t>
            </a:r>
          </a:p>
          <a:p>
            <a:endParaRPr lang="en-US" dirty="0"/>
          </a:p>
        </p:txBody>
      </p:sp>
      <p:sp>
        <p:nvSpPr>
          <p:cNvPr id="7" name="TextBox 6">
            <a:extLst>
              <a:ext uri="{FF2B5EF4-FFF2-40B4-BE49-F238E27FC236}">
                <a16:creationId xmlns:a16="http://schemas.microsoft.com/office/drawing/2014/main" id="{984B99CC-E18B-46E4-B6FF-A76C7E1504BF}"/>
              </a:ext>
            </a:extLst>
          </p:cNvPr>
          <p:cNvSpPr txBox="1"/>
          <p:nvPr/>
        </p:nvSpPr>
        <p:spPr>
          <a:xfrm>
            <a:off x="8632901" y="2125784"/>
            <a:ext cx="2109354" cy="369332"/>
          </a:xfrm>
          <a:prstGeom prst="rect">
            <a:avLst/>
          </a:prstGeom>
          <a:noFill/>
        </p:spPr>
        <p:txBody>
          <a:bodyPr wrap="square" rtlCol="0">
            <a:spAutoFit/>
          </a:bodyPr>
          <a:lstStyle/>
          <a:p>
            <a:r>
              <a:rPr lang="en-US" dirty="0"/>
              <a:t>Incident light</a:t>
            </a:r>
          </a:p>
        </p:txBody>
      </p:sp>
    </p:spTree>
    <p:extLst>
      <p:ext uri="{BB962C8B-B14F-4D97-AF65-F5344CB8AC3E}">
        <p14:creationId xmlns:p14="http://schemas.microsoft.com/office/powerpoint/2010/main" val="3192263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D0761-11AA-4D1E-93C6-E3060DDDDD19}"/>
              </a:ext>
            </a:extLst>
          </p:cNvPr>
          <p:cNvSpPr>
            <a:spLocks noGrp="1"/>
          </p:cNvSpPr>
          <p:nvPr>
            <p:ph type="title"/>
          </p:nvPr>
        </p:nvSpPr>
        <p:spPr/>
        <p:txBody>
          <a:bodyPr/>
          <a:lstStyle/>
          <a:p>
            <a:r>
              <a:rPr lang="en-US" dirty="0"/>
              <a:t>Next Step</a:t>
            </a:r>
          </a:p>
        </p:txBody>
      </p:sp>
      <p:sp>
        <p:nvSpPr>
          <p:cNvPr id="3" name="Content Placeholder 2">
            <a:extLst>
              <a:ext uri="{FF2B5EF4-FFF2-40B4-BE49-F238E27FC236}">
                <a16:creationId xmlns:a16="http://schemas.microsoft.com/office/drawing/2014/main" id="{A2320F71-0EE8-47B7-A2F8-1DCFB717B487}"/>
              </a:ext>
            </a:extLst>
          </p:cNvPr>
          <p:cNvSpPr>
            <a:spLocks noGrp="1"/>
          </p:cNvSpPr>
          <p:nvPr>
            <p:ph idx="1"/>
          </p:nvPr>
        </p:nvSpPr>
        <p:spPr/>
        <p:txBody>
          <a:bodyPr/>
          <a:lstStyle/>
          <a:p>
            <a:r>
              <a:rPr lang="en-US" dirty="0"/>
              <a:t>Predict base shape instead of radius</a:t>
            </a:r>
          </a:p>
          <a:p>
            <a:r>
              <a:rPr lang="en-US" dirty="0"/>
              <a:t>Use </a:t>
            </a:r>
            <a:r>
              <a:rPr lang="en-US" dirty="0" err="1"/>
              <a:t>Accre</a:t>
            </a:r>
            <a:r>
              <a:rPr lang="en-US" dirty="0"/>
              <a:t> and </a:t>
            </a:r>
            <a:r>
              <a:rPr lang="en-US" dirty="0" err="1"/>
              <a:t>wkst</a:t>
            </a:r>
            <a:r>
              <a:rPr lang="en-US" dirty="0"/>
              <a:t> to generate more data</a:t>
            </a:r>
          </a:p>
          <a:p>
            <a:r>
              <a:rPr lang="en-US" dirty="0"/>
              <a:t>Develop coordinate pair training techniques</a:t>
            </a:r>
          </a:p>
          <a:p>
            <a:r>
              <a:rPr lang="en-US" dirty="0"/>
              <a:t>Test Gan model</a:t>
            </a:r>
          </a:p>
        </p:txBody>
      </p:sp>
    </p:spTree>
    <p:extLst>
      <p:ext uri="{BB962C8B-B14F-4D97-AF65-F5344CB8AC3E}">
        <p14:creationId xmlns:p14="http://schemas.microsoft.com/office/powerpoint/2010/main" val="3404208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7C782-4C0D-4DEB-9B2A-29DBDE152956}"/>
              </a:ext>
            </a:extLst>
          </p:cNvPr>
          <p:cNvSpPr>
            <a:spLocks noGrp="1"/>
          </p:cNvSpPr>
          <p:nvPr>
            <p:ph type="title"/>
          </p:nvPr>
        </p:nvSpPr>
        <p:spPr>
          <a:xfrm>
            <a:off x="838200" y="2245879"/>
            <a:ext cx="10515600" cy="1325563"/>
          </a:xfrm>
        </p:spPr>
        <p:txBody>
          <a:bodyPr/>
          <a:lstStyle/>
          <a:p>
            <a:pPr algn="ctr"/>
            <a:r>
              <a:rPr lang="en-US" dirty="0"/>
              <a:t>Thank you</a:t>
            </a:r>
          </a:p>
        </p:txBody>
      </p:sp>
      <p:sp>
        <p:nvSpPr>
          <p:cNvPr id="3" name="Content Placeholder 2">
            <a:extLst>
              <a:ext uri="{FF2B5EF4-FFF2-40B4-BE49-F238E27FC236}">
                <a16:creationId xmlns:a16="http://schemas.microsoft.com/office/drawing/2014/main" id="{9ADDDD85-6426-4EB7-B898-556220AF163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318762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qph.fs.quoracdn.net/main-qimg-425386c32093f55c623a455fff5711b6">
            <a:extLst>
              <a:ext uri="{FF2B5EF4-FFF2-40B4-BE49-F238E27FC236}">
                <a16:creationId xmlns:a16="http://schemas.microsoft.com/office/drawing/2014/main" id="{9DB5CB0F-74D7-4B4E-94AF-A2ECFC9A3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5" y="2938124"/>
            <a:ext cx="8477250" cy="37203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45016C-89D4-4B8C-8EED-E47ADFF4103E}"/>
              </a:ext>
            </a:extLst>
          </p:cNvPr>
          <p:cNvSpPr>
            <a:spLocks noGrp="1"/>
          </p:cNvSpPr>
          <p:nvPr>
            <p:ph type="title"/>
          </p:nvPr>
        </p:nvSpPr>
        <p:spPr>
          <a:xfrm>
            <a:off x="838200" y="365125"/>
            <a:ext cx="10515600" cy="1325563"/>
          </a:xfrm>
        </p:spPr>
        <p:txBody>
          <a:bodyPr/>
          <a:lstStyle/>
          <a:p>
            <a:r>
              <a:rPr lang="en-US" dirty="0"/>
              <a:t>What is AI, ML and DL?</a:t>
            </a:r>
          </a:p>
        </p:txBody>
      </p:sp>
      <p:sp>
        <p:nvSpPr>
          <p:cNvPr id="3" name="Content Placeholder 2">
            <a:extLst>
              <a:ext uri="{FF2B5EF4-FFF2-40B4-BE49-F238E27FC236}">
                <a16:creationId xmlns:a16="http://schemas.microsoft.com/office/drawing/2014/main" id="{9447E500-8E50-4C58-9861-8E32C37246D5}"/>
              </a:ext>
            </a:extLst>
          </p:cNvPr>
          <p:cNvSpPr>
            <a:spLocks noGrp="1"/>
          </p:cNvSpPr>
          <p:nvPr>
            <p:ph idx="1"/>
          </p:nvPr>
        </p:nvSpPr>
        <p:spPr>
          <a:xfrm>
            <a:off x="838200" y="1612561"/>
            <a:ext cx="10515600" cy="4351338"/>
          </a:xfrm>
        </p:spPr>
        <p:txBody>
          <a:bodyPr/>
          <a:lstStyle/>
          <a:p>
            <a:r>
              <a:rPr lang="en-US" dirty="0"/>
              <a:t>AI is a technique which enab</a:t>
            </a:r>
            <a:r>
              <a:rPr lang="en-US" altLang="zh-CN" dirty="0"/>
              <a:t>l</a:t>
            </a:r>
            <a:r>
              <a:rPr lang="en-US" dirty="0"/>
              <a:t>es machines to mimic human behavior. </a:t>
            </a:r>
          </a:p>
          <a:p>
            <a:r>
              <a:rPr lang="en-US" dirty="0"/>
              <a:t>ML uses statistical methods that enable machines to improve with experience  </a:t>
            </a:r>
          </a:p>
          <a:p>
            <a:r>
              <a:rPr lang="en-US" dirty="0"/>
              <a:t>DL makes use of neural networks to simulate human brain like behavior</a:t>
            </a:r>
          </a:p>
        </p:txBody>
      </p:sp>
    </p:spTree>
    <p:extLst>
      <p:ext uri="{BB962C8B-B14F-4D97-AF65-F5344CB8AC3E}">
        <p14:creationId xmlns:p14="http://schemas.microsoft.com/office/powerpoint/2010/main" val="2038083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7EBDA-F2D4-4FEB-88DB-DF724E72023E}"/>
              </a:ext>
            </a:extLst>
          </p:cNvPr>
          <p:cNvSpPr>
            <a:spLocks noGrp="1"/>
          </p:cNvSpPr>
          <p:nvPr>
            <p:ph type="title"/>
          </p:nvPr>
        </p:nvSpPr>
        <p:spPr/>
        <p:txBody>
          <a:bodyPr/>
          <a:lstStyle/>
          <a:p>
            <a:r>
              <a:rPr lang="en-US" dirty="0"/>
              <a:t>Previous design process in metamaterial</a:t>
            </a:r>
          </a:p>
        </p:txBody>
      </p:sp>
      <p:sp>
        <p:nvSpPr>
          <p:cNvPr id="3" name="Content Placeholder 2">
            <a:extLst>
              <a:ext uri="{FF2B5EF4-FFF2-40B4-BE49-F238E27FC236}">
                <a16:creationId xmlns:a16="http://schemas.microsoft.com/office/drawing/2014/main" id="{A4B604DD-56EC-41A5-8059-232A1CC4EC33}"/>
              </a:ext>
            </a:extLst>
          </p:cNvPr>
          <p:cNvSpPr>
            <a:spLocks noGrp="1"/>
          </p:cNvSpPr>
          <p:nvPr>
            <p:ph idx="1"/>
          </p:nvPr>
        </p:nvSpPr>
        <p:spPr/>
        <p:txBody>
          <a:bodyPr/>
          <a:lstStyle/>
          <a:p>
            <a:r>
              <a:rPr lang="en-US" dirty="0"/>
              <a:t>Enumerate different shapes and find the best shape that can generate the desired spectrum</a:t>
            </a:r>
          </a:p>
          <a:p>
            <a:r>
              <a:rPr lang="en-US" dirty="0"/>
              <a:t>Construct shape takes too much time (point by point)</a:t>
            </a:r>
          </a:p>
          <a:p>
            <a:r>
              <a:rPr lang="en-US" dirty="0"/>
              <a:t>If the spectrum required complex polygon, it’s almost impossible to find that shape just based on our imagination and knowledge</a:t>
            </a:r>
          </a:p>
          <a:p>
            <a:r>
              <a:rPr lang="en-US" dirty="0"/>
              <a:t>NOT INVERSE DESIGN</a:t>
            </a:r>
          </a:p>
        </p:txBody>
      </p:sp>
    </p:spTree>
    <p:extLst>
      <p:ext uri="{BB962C8B-B14F-4D97-AF65-F5344CB8AC3E}">
        <p14:creationId xmlns:p14="http://schemas.microsoft.com/office/powerpoint/2010/main" val="2526154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081D8-666B-4BF9-B17E-10112006580E}"/>
              </a:ext>
            </a:extLst>
          </p:cNvPr>
          <p:cNvSpPr>
            <a:spLocks noGrp="1"/>
          </p:cNvSpPr>
          <p:nvPr>
            <p:ph type="title"/>
          </p:nvPr>
        </p:nvSpPr>
        <p:spPr/>
        <p:txBody>
          <a:bodyPr/>
          <a:lstStyle/>
          <a:p>
            <a:r>
              <a:rPr lang="en-US" dirty="0"/>
              <a:t>How do we achieve it?</a:t>
            </a:r>
          </a:p>
        </p:txBody>
      </p:sp>
      <p:sp>
        <p:nvSpPr>
          <p:cNvPr id="3" name="Content Placeholder 2">
            <a:extLst>
              <a:ext uri="{FF2B5EF4-FFF2-40B4-BE49-F238E27FC236}">
                <a16:creationId xmlns:a16="http://schemas.microsoft.com/office/drawing/2014/main" id="{E4BFB36F-ACE5-4818-8F24-14382CEDDD1B}"/>
              </a:ext>
            </a:extLst>
          </p:cNvPr>
          <p:cNvSpPr>
            <a:spLocks noGrp="1"/>
          </p:cNvSpPr>
          <p:nvPr>
            <p:ph idx="1"/>
          </p:nvPr>
        </p:nvSpPr>
        <p:spPr>
          <a:xfrm>
            <a:off x="838200" y="1825625"/>
            <a:ext cx="10515600" cy="4351338"/>
          </a:xfrm>
        </p:spPr>
        <p:txBody>
          <a:bodyPr>
            <a:normAutofit fontScale="92500" lnSpcReduction="10000"/>
          </a:bodyPr>
          <a:lstStyle/>
          <a:p>
            <a:r>
              <a:rPr lang="en-US" dirty="0"/>
              <a:t>Use Deep Forward Neuron Network to learn from experience E, with respect to the same task T and performance P, and hope the performance of the task improves with experience.</a:t>
            </a:r>
          </a:p>
          <a:p>
            <a:endParaRPr lang="en-US" dirty="0"/>
          </a:p>
          <a:p>
            <a:r>
              <a:rPr lang="en-US" dirty="0"/>
              <a:t>E: Dataset x containing 4988 samples’ spectrums with 200 points extracted from frequency ranging 200 to 300 and form a vector (4988, 200). True label is 6 coordinates point, which form a vector (4988, 12).</a:t>
            </a:r>
          </a:p>
          <a:p>
            <a:r>
              <a:rPr lang="en-US" dirty="0"/>
              <a:t>T: Predict 6 coordinate points from transmittance spectrum by neuron network</a:t>
            </a:r>
          </a:p>
          <a:p>
            <a:r>
              <a:rPr lang="en-US" dirty="0"/>
              <a:t>P: Mean square error and comparison between true spectrum and predicted spectrum</a:t>
            </a:r>
          </a:p>
        </p:txBody>
      </p:sp>
    </p:spTree>
    <p:extLst>
      <p:ext uri="{BB962C8B-B14F-4D97-AF65-F5344CB8AC3E}">
        <p14:creationId xmlns:p14="http://schemas.microsoft.com/office/powerpoint/2010/main" val="3774697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4A9ED-7DA8-41F5-8641-EA594A60FBC2}"/>
              </a:ext>
            </a:extLst>
          </p:cNvPr>
          <p:cNvSpPr>
            <a:spLocks noGrp="1"/>
          </p:cNvSpPr>
          <p:nvPr>
            <p:ph type="title"/>
          </p:nvPr>
        </p:nvSpPr>
        <p:spPr/>
        <p:txBody>
          <a:bodyPr/>
          <a:lstStyle/>
          <a:p>
            <a:r>
              <a:rPr lang="en-US" dirty="0"/>
              <a:t>How do we generate the 1/8 shape?</a:t>
            </a:r>
          </a:p>
        </p:txBody>
      </p:sp>
      <p:sp>
        <p:nvSpPr>
          <p:cNvPr id="3" name="Content Placeholder 2">
            <a:extLst>
              <a:ext uri="{FF2B5EF4-FFF2-40B4-BE49-F238E27FC236}">
                <a16:creationId xmlns:a16="http://schemas.microsoft.com/office/drawing/2014/main" id="{EF958667-0023-4B3B-AED2-3E50B88092DE}"/>
              </a:ext>
            </a:extLst>
          </p:cNvPr>
          <p:cNvSpPr>
            <a:spLocks noGrp="1"/>
          </p:cNvSpPr>
          <p:nvPr>
            <p:ph idx="1"/>
          </p:nvPr>
        </p:nvSpPr>
        <p:spPr/>
        <p:txBody>
          <a:bodyPr/>
          <a:lstStyle/>
          <a:p>
            <a:r>
              <a:rPr lang="en-US" dirty="0"/>
              <a:t>Use the polar coordinate instead of x-y coordinate</a:t>
            </a:r>
          </a:p>
          <a:p>
            <a:r>
              <a:rPr lang="en-US" dirty="0"/>
              <a:t>Polar coordinate looks like (length, angle) (l, alfa)</a:t>
            </a:r>
          </a:p>
          <a:p>
            <a:r>
              <a:rPr lang="en-US" dirty="0"/>
              <a:t>Translate polar coordinate x = l * cos(alfa), y = l * sin(alfa)</a:t>
            </a:r>
          </a:p>
          <a:p>
            <a:r>
              <a:rPr lang="en-US" dirty="0"/>
              <a:t>Why we use polar coordinates?</a:t>
            </a:r>
          </a:p>
          <a:p>
            <a:pPr lvl="1"/>
            <a:r>
              <a:rPr lang="en-US" dirty="0"/>
              <a:t>Easy to make a closed graph</a:t>
            </a:r>
          </a:p>
          <a:p>
            <a:pPr lvl="1"/>
            <a:r>
              <a:rPr lang="en-US" dirty="0"/>
              <a:t>Easy to make a circle and other shapes</a:t>
            </a:r>
          </a:p>
          <a:p>
            <a:pPr lvl="1"/>
            <a:r>
              <a:rPr lang="en-US" dirty="0"/>
              <a:t>Easy to make multiple different kinds of shape</a:t>
            </a:r>
          </a:p>
        </p:txBody>
      </p:sp>
      <p:pic>
        <p:nvPicPr>
          <p:cNvPr id="4" name="Picture 3" descr="A close up of text on a whiteboard&#10;&#10;Description automatically generated">
            <a:extLst>
              <a:ext uri="{FF2B5EF4-FFF2-40B4-BE49-F238E27FC236}">
                <a16:creationId xmlns:a16="http://schemas.microsoft.com/office/drawing/2014/main" id="{CB77D232-5F91-4D1A-9AFC-B90258E681B6}"/>
              </a:ext>
            </a:extLst>
          </p:cNvPr>
          <p:cNvPicPr>
            <a:picLocks noChangeAspect="1"/>
          </p:cNvPicPr>
          <p:nvPr/>
        </p:nvPicPr>
        <p:blipFill rotWithShape="1">
          <a:blip r:embed="rId3">
            <a:extLst>
              <a:ext uri="{28A0092B-C50C-407E-A947-70E740481C1C}">
                <a14:useLocalDpi xmlns:a14="http://schemas.microsoft.com/office/drawing/2010/main" val="0"/>
              </a:ext>
            </a:extLst>
          </a:blip>
          <a:srcRect l="3195" t="21296" r="62927" b="32778"/>
          <a:stretch/>
        </p:blipFill>
        <p:spPr>
          <a:xfrm>
            <a:off x="8310440" y="3616109"/>
            <a:ext cx="2938585" cy="2987676"/>
          </a:xfrm>
          <a:prstGeom prst="rect">
            <a:avLst/>
          </a:prstGeom>
        </p:spPr>
      </p:pic>
    </p:spTree>
    <p:extLst>
      <p:ext uri="{BB962C8B-B14F-4D97-AF65-F5344CB8AC3E}">
        <p14:creationId xmlns:p14="http://schemas.microsoft.com/office/powerpoint/2010/main" val="3114658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3C844-C8D8-4B85-BC77-4E1EFABF50EB}"/>
              </a:ext>
            </a:extLst>
          </p:cNvPr>
          <p:cNvSpPr>
            <a:spLocks noGrp="1"/>
          </p:cNvSpPr>
          <p:nvPr>
            <p:ph type="title"/>
          </p:nvPr>
        </p:nvSpPr>
        <p:spPr/>
        <p:txBody>
          <a:bodyPr/>
          <a:lstStyle/>
          <a:p>
            <a:r>
              <a:rPr lang="en-US" dirty="0"/>
              <a:t>How do we make multiple graph?</a:t>
            </a:r>
          </a:p>
        </p:txBody>
      </p:sp>
      <p:sp>
        <p:nvSpPr>
          <p:cNvPr id="3" name="Content Placeholder 2">
            <a:extLst>
              <a:ext uri="{FF2B5EF4-FFF2-40B4-BE49-F238E27FC236}">
                <a16:creationId xmlns:a16="http://schemas.microsoft.com/office/drawing/2014/main" id="{7A03E243-20C0-4382-83B8-CEE82E0A5D2B}"/>
              </a:ext>
            </a:extLst>
          </p:cNvPr>
          <p:cNvSpPr>
            <a:spLocks noGrp="1"/>
          </p:cNvSpPr>
          <p:nvPr>
            <p:ph idx="1"/>
          </p:nvPr>
        </p:nvSpPr>
        <p:spPr>
          <a:xfrm>
            <a:off x="838200" y="1621438"/>
            <a:ext cx="10515600" cy="4351338"/>
          </a:xfrm>
        </p:spPr>
        <p:txBody>
          <a:bodyPr/>
          <a:lstStyle/>
          <a:p>
            <a:r>
              <a:rPr lang="en-US" dirty="0"/>
              <a:t>Depth first search!</a:t>
            </a:r>
          </a:p>
          <a:p>
            <a:r>
              <a:rPr lang="en-US" dirty="0"/>
              <a:t>Consider this as a 2D matrix.</a:t>
            </a:r>
          </a:p>
          <a:p>
            <a:r>
              <a:rPr lang="en-US" dirty="0"/>
              <a:t>Restrict search process that it only search the points near itself to avoid sharp angle that impossible to be made in the real world</a:t>
            </a:r>
          </a:p>
        </p:txBody>
      </p:sp>
      <p:pic>
        <p:nvPicPr>
          <p:cNvPr id="4" name="Picture 3" descr="A close up of text on a whiteboard&#10;&#10;Description automatically generated">
            <a:extLst>
              <a:ext uri="{FF2B5EF4-FFF2-40B4-BE49-F238E27FC236}">
                <a16:creationId xmlns:a16="http://schemas.microsoft.com/office/drawing/2014/main" id="{E62F3C74-1543-4B4D-8457-57676E7FAEA3}"/>
              </a:ext>
            </a:extLst>
          </p:cNvPr>
          <p:cNvPicPr>
            <a:picLocks noChangeAspect="1"/>
          </p:cNvPicPr>
          <p:nvPr/>
        </p:nvPicPr>
        <p:blipFill rotWithShape="1">
          <a:blip r:embed="rId3">
            <a:extLst>
              <a:ext uri="{28A0092B-C50C-407E-A947-70E740481C1C}">
                <a14:useLocalDpi xmlns:a14="http://schemas.microsoft.com/office/drawing/2010/main" val="0"/>
              </a:ext>
            </a:extLst>
          </a:blip>
          <a:srcRect l="3195" t="21296" r="278" b="32778"/>
          <a:stretch/>
        </p:blipFill>
        <p:spPr>
          <a:xfrm>
            <a:off x="1909640" y="3568484"/>
            <a:ext cx="8372719" cy="2987676"/>
          </a:xfrm>
          <a:prstGeom prst="rect">
            <a:avLst/>
          </a:prstGeom>
        </p:spPr>
      </p:pic>
    </p:spTree>
    <p:extLst>
      <p:ext uri="{BB962C8B-B14F-4D97-AF65-F5344CB8AC3E}">
        <p14:creationId xmlns:p14="http://schemas.microsoft.com/office/powerpoint/2010/main" val="14449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A54B7-D288-41F8-823C-69CCADB92549}"/>
              </a:ext>
            </a:extLst>
          </p:cNvPr>
          <p:cNvSpPr>
            <a:spLocks noGrp="1"/>
          </p:cNvSpPr>
          <p:nvPr>
            <p:ph type="title"/>
          </p:nvPr>
        </p:nvSpPr>
        <p:spPr>
          <a:xfrm>
            <a:off x="648929" y="629266"/>
            <a:ext cx="3667039" cy="1676603"/>
          </a:xfrm>
        </p:spPr>
        <p:txBody>
          <a:bodyPr>
            <a:normAutofit/>
          </a:bodyPr>
          <a:lstStyle/>
          <a:p>
            <a:r>
              <a:rPr lang="en-US" sz="3400"/>
              <a:t>Traditional design process of periodic metasurface </a:t>
            </a:r>
            <a:endParaRPr lang="en-US" sz="3400" dirty="0"/>
          </a:p>
        </p:txBody>
      </p:sp>
      <p:sp>
        <p:nvSpPr>
          <p:cNvPr id="3" name="Content Placeholder 2">
            <a:extLst>
              <a:ext uri="{FF2B5EF4-FFF2-40B4-BE49-F238E27FC236}">
                <a16:creationId xmlns:a16="http://schemas.microsoft.com/office/drawing/2014/main" id="{B4B00AF1-BDFB-46FC-910D-77986A042FE2}"/>
              </a:ext>
            </a:extLst>
          </p:cNvPr>
          <p:cNvSpPr>
            <a:spLocks noGrp="1"/>
          </p:cNvSpPr>
          <p:nvPr>
            <p:ph idx="1"/>
          </p:nvPr>
        </p:nvSpPr>
        <p:spPr>
          <a:xfrm>
            <a:off x="648930" y="2438400"/>
            <a:ext cx="3667037" cy="3785419"/>
          </a:xfrm>
        </p:spPr>
        <p:txBody>
          <a:bodyPr>
            <a:normAutofit/>
          </a:bodyPr>
          <a:lstStyle/>
          <a:p>
            <a:r>
              <a:rPr lang="en-US" sz="1800" dirty="0"/>
              <a:t>Parameter sweeping.</a:t>
            </a:r>
          </a:p>
          <a:p>
            <a:pPr lvl="1"/>
            <a:r>
              <a:rPr lang="en-US" sz="1800" dirty="0"/>
              <a:t>Change unit cell shape by physical intuition </a:t>
            </a:r>
          </a:p>
          <a:p>
            <a:r>
              <a:rPr lang="en-US" sz="1800" dirty="0"/>
              <a:t>Pros:</a:t>
            </a:r>
          </a:p>
          <a:p>
            <a:pPr lvl="1"/>
            <a:r>
              <a:rPr lang="en-US" sz="1800" dirty="0"/>
              <a:t>Intuitive </a:t>
            </a:r>
          </a:p>
          <a:p>
            <a:r>
              <a:rPr lang="en-US" sz="1800" dirty="0"/>
              <a:t>Cons:</a:t>
            </a:r>
          </a:p>
          <a:p>
            <a:pPr lvl="1"/>
            <a:r>
              <a:rPr lang="en-US" sz="1800" dirty="0"/>
              <a:t>Time consuming</a:t>
            </a:r>
          </a:p>
          <a:p>
            <a:pPr lvl="1"/>
            <a:r>
              <a:rPr lang="en-US" sz="1800" dirty="0"/>
              <a:t>Limited tuning parameter </a:t>
            </a:r>
          </a:p>
          <a:p>
            <a:pPr lvl="1"/>
            <a:endParaRPr lang="en-US" sz="1800" dirty="0"/>
          </a:p>
        </p:txBody>
      </p:sp>
      <p:pic>
        <p:nvPicPr>
          <p:cNvPr id="9218" name="Picture 2" descr="Related image">
            <a:extLst>
              <a:ext uri="{FF2B5EF4-FFF2-40B4-BE49-F238E27FC236}">
                <a16:creationId xmlns:a16="http://schemas.microsoft.com/office/drawing/2014/main" id="{54E8B014-51BB-4E33-B06E-85A698DA26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32" r="507" b="2"/>
          <a:stretch/>
        </p:blipFill>
        <p:spPr bwMode="auto">
          <a:xfrm>
            <a:off x="5789238" y="346966"/>
            <a:ext cx="5340811" cy="391780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27466E3-016F-4CCF-97C0-7D2EBA93C9B7}"/>
              </a:ext>
            </a:extLst>
          </p:cNvPr>
          <p:cNvPicPr>
            <a:picLocks noChangeAspect="1"/>
          </p:cNvPicPr>
          <p:nvPr/>
        </p:nvPicPr>
        <p:blipFill>
          <a:blip r:embed="rId4"/>
          <a:stretch>
            <a:fillRect/>
          </a:stretch>
        </p:blipFill>
        <p:spPr>
          <a:xfrm>
            <a:off x="6830868" y="4331109"/>
            <a:ext cx="3257550" cy="2390775"/>
          </a:xfrm>
          <a:prstGeom prst="rect">
            <a:avLst/>
          </a:prstGeom>
        </p:spPr>
      </p:pic>
    </p:spTree>
    <p:extLst>
      <p:ext uri="{BB962C8B-B14F-4D97-AF65-F5344CB8AC3E}">
        <p14:creationId xmlns:p14="http://schemas.microsoft.com/office/powerpoint/2010/main" val="2862330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A98F-BEA8-4CD8-8EB4-C103DA60E55D}"/>
              </a:ext>
            </a:extLst>
          </p:cNvPr>
          <p:cNvSpPr>
            <a:spLocks noGrp="1"/>
          </p:cNvSpPr>
          <p:nvPr>
            <p:ph type="title"/>
          </p:nvPr>
        </p:nvSpPr>
        <p:spPr/>
        <p:txBody>
          <a:bodyPr/>
          <a:lstStyle/>
          <a:p>
            <a:r>
              <a:rPr lang="en-US" dirty="0"/>
              <a:t>Inverse Design for Periodic Metamaterial</a:t>
            </a:r>
          </a:p>
        </p:txBody>
      </p:sp>
      <p:sp>
        <p:nvSpPr>
          <p:cNvPr id="3" name="Content Placeholder 2">
            <a:extLst>
              <a:ext uri="{FF2B5EF4-FFF2-40B4-BE49-F238E27FC236}">
                <a16:creationId xmlns:a16="http://schemas.microsoft.com/office/drawing/2014/main" id="{5CB8288F-24A3-4406-B783-24C267D795FC}"/>
              </a:ext>
            </a:extLst>
          </p:cNvPr>
          <p:cNvSpPr>
            <a:spLocks noGrp="1"/>
          </p:cNvSpPr>
          <p:nvPr>
            <p:ph idx="1"/>
          </p:nvPr>
        </p:nvSpPr>
        <p:spPr/>
        <p:txBody>
          <a:bodyPr/>
          <a:lstStyle/>
          <a:p>
            <a:r>
              <a:rPr lang="en-US" dirty="0"/>
              <a:t>Topology optimization and Deep Learning(DL) based inverse design</a:t>
            </a:r>
          </a:p>
          <a:p>
            <a:r>
              <a:rPr lang="en-US" dirty="0"/>
              <a:t>DL based inverse design:</a:t>
            </a:r>
          </a:p>
          <a:p>
            <a:pPr lvl="1"/>
            <a:r>
              <a:rPr lang="en-US" dirty="0"/>
              <a:t>Periodic</a:t>
            </a:r>
          </a:p>
          <a:p>
            <a:pPr lvl="1"/>
            <a:r>
              <a:rPr lang="en-US" dirty="0"/>
              <a:t>Continuous frequency</a:t>
            </a:r>
          </a:p>
          <a:p>
            <a:pPr lvl="1"/>
            <a:r>
              <a:rPr lang="en-US" dirty="0"/>
              <a:t>All kinds of material</a:t>
            </a:r>
          </a:p>
          <a:p>
            <a:r>
              <a:rPr lang="en-US" dirty="0"/>
              <a:t>Topology optimization:</a:t>
            </a:r>
          </a:p>
          <a:p>
            <a:pPr lvl="1"/>
            <a:r>
              <a:rPr lang="en-US" dirty="0"/>
              <a:t>Non periodic</a:t>
            </a:r>
          </a:p>
          <a:p>
            <a:pPr lvl="1"/>
            <a:r>
              <a:rPr lang="en-US" dirty="0"/>
              <a:t>Complex but discrete function (discrete frequency)</a:t>
            </a:r>
          </a:p>
          <a:p>
            <a:pPr lvl="1"/>
            <a:r>
              <a:rPr lang="en-US" dirty="0"/>
              <a:t>Not for lossy and dispersive material</a:t>
            </a:r>
          </a:p>
        </p:txBody>
      </p:sp>
    </p:spTree>
    <p:extLst>
      <p:ext uri="{BB962C8B-B14F-4D97-AF65-F5344CB8AC3E}">
        <p14:creationId xmlns:p14="http://schemas.microsoft.com/office/powerpoint/2010/main" val="2160638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84032-6E1F-470B-87DF-0E9C4510C685}"/>
              </a:ext>
            </a:extLst>
          </p:cNvPr>
          <p:cNvSpPr>
            <a:spLocks noGrp="1"/>
          </p:cNvSpPr>
          <p:nvPr>
            <p:ph type="title"/>
          </p:nvPr>
        </p:nvSpPr>
        <p:spPr>
          <a:xfrm>
            <a:off x="838200" y="365125"/>
            <a:ext cx="10515600" cy="1325563"/>
          </a:xfrm>
        </p:spPr>
        <p:txBody>
          <a:bodyPr/>
          <a:lstStyle/>
          <a:p>
            <a:r>
              <a:rPr lang="en-US"/>
              <a:t>Deep Learning </a:t>
            </a:r>
            <a:endParaRPr lang="en-US" dirty="0"/>
          </a:p>
        </p:txBody>
      </p:sp>
      <p:sp>
        <p:nvSpPr>
          <p:cNvPr id="3" name="Content Placeholder 2">
            <a:extLst>
              <a:ext uri="{FF2B5EF4-FFF2-40B4-BE49-F238E27FC236}">
                <a16:creationId xmlns:a16="http://schemas.microsoft.com/office/drawing/2014/main" id="{EEE8EAD1-CEC0-45FC-BBDF-44AB5BE765B1}"/>
              </a:ext>
            </a:extLst>
          </p:cNvPr>
          <p:cNvSpPr>
            <a:spLocks noGrp="1"/>
          </p:cNvSpPr>
          <p:nvPr>
            <p:ph idx="1"/>
          </p:nvPr>
        </p:nvSpPr>
        <p:spPr>
          <a:xfrm>
            <a:off x="838200" y="1677267"/>
            <a:ext cx="5129229" cy="1143437"/>
          </a:xfrm>
        </p:spPr>
        <p:txBody>
          <a:bodyPr>
            <a:normAutofit fontScale="85000" lnSpcReduction="20000"/>
          </a:bodyPr>
          <a:lstStyle/>
          <a:p>
            <a:r>
              <a:rPr lang="en-US" dirty="0"/>
              <a:t>Astonishing result</a:t>
            </a:r>
          </a:p>
          <a:p>
            <a:r>
              <a:rPr lang="en-US" dirty="0"/>
              <a:t>Similar solution to different problem </a:t>
            </a:r>
          </a:p>
          <a:p>
            <a:r>
              <a:rPr lang="en-US" dirty="0"/>
              <a:t>Big data and computing power</a:t>
            </a:r>
          </a:p>
        </p:txBody>
      </p:sp>
      <p:pic>
        <p:nvPicPr>
          <p:cNvPr id="10246" name="Picture 6" descr="Image result for deep learning self driving car">
            <a:extLst>
              <a:ext uri="{FF2B5EF4-FFF2-40B4-BE49-F238E27FC236}">
                <a16:creationId xmlns:a16="http://schemas.microsoft.com/office/drawing/2014/main" id="{B8E678FD-F9A4-4655-8A89-270A7D92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955" y="2943077"/>
            <a:ext cx="6407599" cy="3604274"/>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deep learning alphago">
            <a:extLst>
              <a:ext uri="{FF2B5EF4-FFF2-40B4-BE49-F238E27FC236}">
                <a16:creationId xmlns:a16="http://schemas.microsoft.com/office/drawing/2014/main" id="{2E7E0B6A-95E1-4EEC-8F9C-4CA538F6B1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998" y="956176"/>
            <a:ext cx="4505325" cy="5591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CA1A20-50C9-4487-9342-B2FA0934FD18}"/>
              </a:ext>
            </a:extLst>
          </p:cNvPr>
          <p:cNvSpPr txBox="1"/>
          <p:nvPr/>
        </p:nvSpPr>
        <p:spPr>
          <a:xfrm>
            <a:off x="8521186" y="264081"/>
            <a:ext cx="3273137" cy="369332"/>
          </a:xfrm>
          <a:prstGeom prst="rect">
            <a:avLst/>
          </a:prstGeom>
          <a:noFill/>
        </p:spPr>
        <p:txBody>
          <a:bodyPr wrap="square" rtlCol="0">
            <a:spAutoFit/>
          </a:bodyPr>
          <a:lstStyle/>
          <a:p>
            <a:r>
              <a:rPr lang="en-US" dirty="0"/>
              <a:t>Credit to Professor </a:t>
            </a:r>
            <a:r>
              <a:rPr lang="en-US" dirty="0" err="1"/>
              <a:t>Xenofone</a:t>
            </a:r>
            <a:endParaRPr lang="en-US" dirty="0"/>
          </a:p>
        </p:txBody>
      </p:sp>
    </p:spTree>
    <p:extLst>
      <p:ext uri="{BB962C8B-B14F-4D97-AF65-F5344CB8AC3E}">
        <p14:creationId xmlns:p14="http://schemas.microsoft.com/office/powerpoint/2010/main" val="2946999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CD060-914C-49EE-8CCA-47AFF5A3D7C7}"/>
              </a:ext>
            </a:extLst>
          </p:cNvPr>
          <p:cNvSpPr>
            <a:spLocks noGrp="1"/>
          </p:cNvSpPr>
          <p:nvPr>
            <p:ph type="title"/>
          </p:nvPr>
        </p:nvSpPr>
        <p:spPr>
          <a:xfrm>
            <a:off x="838200" y="365125"/>
            <a:ext cx="10515600" cy="1325563"/>
          </a:xfrm>
        </p:spPr>
        <p:txBody>
          <a:bodyPr>
            <a:normAutofit/>
          </a:bodyPr>
          <a:lstStyle/>
          <a:p>
            <a:r>
              <a:rPr lang="en-US" dirty="0"/>
              <a:t>Deep Learning (deep neural network)</a:t>
            </a:r>
          </a:p>
        </p:txBody>
      </p:sp>
      <p:sp>
        <p:nvSpPr>
          <p:cNvPr id="3" name="Content Placeholder 2">
            <a:extLst>
              <a:ext uri="{FF2B5EF4-FFF2-40B4-BE49-F238E27FC236}">
                <a16:creationId xmlns:a16="http://schemas.microsoft.com/office/drawing/2014/main" id="{C3B2541F-BEBB-42DB-84D9-B0B60D8583FC}"/>
              </a:ext>
            </a:extLst>
          </p:cNvPr>
          <p:cNvSpPr>
            <a:spLocks noGrp="1"/>
          </p:cNvSpPr>
          <p:nvPr>
            <p:ph idx="1"/>
          </p:nvPr>
        </p:nvSpPr>
        <p:spPr>
          <a:xfrm>
            <a:off x="838200" y="1825625"/>
            <a:ext cx="11229753" cy="1140859"/>
          </a:xfrm>
        </p:spPr>
        <p:txBody>
          <a:bodyPr>
            <a:normAutofit/>
          </a:bodyPr>
          <a:lstStyle/>
          <a:p>
            <a:r>
              <a:rPr lang="en-US" sz="2000" dirty="0"/>
              <a:t>Work on the basis of the structure and function of a human brain.</a:t>
            </a:r>
          </a:p>
        </p:txBody>
      </p:sp>
      <p:pic>
        <p:nvPicPr>
          <p:cNvPr id="1026" name="Picture 2" descr="https://qph.fs.quoracdn.net/main-qimg-416ed019315074742a045229084bb963">
            <a:extLst>
              <a:ext uri="{FF2B5EF4-FFF2-40B4-BE49-F238E27FC236}">
                <a16:creationId xmlns:a16="http://schemas.microsoft.com/office/drawing/2014/main" id="{D7250573-A409-4350-B65C-EAB53640FC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64" r="-1" b="-1"/>
          <a:stretch/>
        </p:blipFill>
        <p:spPr bwMode="auto">
          <a:xfrm>
            <a:off x="838200" y="3077848"/>
            <a:ext cx="4559486" cy="29026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qph.fs.quoracdn.net/main-qimg-0b05f2896d382594c84aa2c3f5a30095">
            <a:extLst>
              <a:ext uri="{FF2B5EF4-FFF2-40B4-BE49-F238E27FC236}">
                <a16:creationId xmlns:a16="http://schemas.microsoft.com/office/drawing/2014/main" id="{B0478719-E11C-4952-B06A-0BC1955EA8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448623"/>
            <a:ext cx="5358270" cy="2161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308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128155-5CB7-4851-97CC-52700F10AFDF}"/>
              </a:ext>
            </a:extLst>
          </p:cNvPr>
          <p:cNvPicPr>
            <a:picLocks noChangeAspect="1"/>
          </p:cNvPicPr>
          <p:nvPr/>
        </p:nvPicPr>
        <p:blipFill>
          <a:blip r:embed="rId3"/>
          <a:stretch>
            <a:fillRect/>
          </a:stretch>
        </p:blipFill>
        <p:spPr>
          <a:xfrm>
            <a:off x="2133273" y="1222009"/>
            <a:ext cx="7925452" cy="2105311"/>
          </a:xfrm>
          <a:prstGeom prst="rect">
            <a:avLst/>
          </a:prstGeom>
        </p:spPr>
      </p:pic>
      <p:sp>
        <p:nvSpPr>
          <p:cNvPr id="2" name="Title 1">
            <a:extLst>
              <a:ext uri="{FF2B5EF4-FFF2-40B4-BE49-F238E27FC236}">
                <a16:creationId xmlns:a16="http://schemas.microsoft.com/office/drawing/2014/main" id="{CC5CA061-4718-4590-89E2-C10753C5DA6C}"/>
              </a:ext>
            </a:extLst>
          </p:cNvPr>
          <p:cNvSpPr>
            <a:spLocks noGrp="1"/>
          </p:cNvSpPr>
          <p:nvPr>
            <p:ph type="title"/>
          </p:nvPr>
        </p:nvSpPr>
        <p:spPr/>
        <p:txBody>
          <a:bodyPr/>
          <a:lstStyle/>
          <a:p>
            <a:r>
              <a:rPr lang="en-US" dirty="0"/>
              <a:t>Deep Learning (deep neural network)</a:t>
            </a:r>
          </a:p>
        </p:txBody>
      </p:sp>
      <p:pic>
        <p:nvPicPr>
          <p:cNvPr id="3074" name="Picture 2" descr="https://qph.fs.quoracdn.net/main-qimg-daabbcfc4cb190673f0132fd4c2b01d5">
            <a:extLst>
              <a:ext uri="{FF2B5EF4-FFF2-40B4-BE49-F238E27FC236}">
                <a16:creationId xmlns:a16="http://schemas.microsoft.com/office/drawing/2014/main" id="{81223109-9F9D-4968-9A4F-092B66EE27F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635828" y="3530680"/>
            <a:ext cx="4920343" cy="2946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974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9814B7A-DFCC-4776-BE06-850420408C81}"/>
              </a:ext>
            </a:extLst>
          </p:cNvPr>
          <p:cNvPicPr>
            <a:picLocks noChangeAspect="1"/>
          </p:cNvPicPr>
          <p:nvPr/>
        </p:nvPicPr>
        <p:blipFill>
          <a:blip r:embed="rId3"/>
          <a:stretch>
            <a:fillRect/>
          </a:stretch>
        </p:blipFill>
        <p:spPr>
          <a:xfrm>
            <a:off x="4716998" y="365125"/>
            <a:ext cx="6143580" cy="4022583"/>
          </a:xfrm>
          <a:prstGeom prst="rect">
            <a:avLst/>
          </a:prstGeom>
        </p:spPr>
      </p:pic>
      <p:sp>
        <p:nvSpPr>
          <p:cNvPr id="2" name="Title 1">
            <a:extLst>
              <a:ext uri="{FF2B5EF4-FFF2-40B4-BE49-F238E27FC236}">
                <a16:creationId xmlns:a16="http://schemas.microsoft.com/office/drawing/2014/main" id="{829D9ED0-8256-4AD3-B782-2D9DC63735EF}"/>
              </a:ext>
            </a:extLst>
          </p:cNvPr>
          <p:cNvSpPr>
            <a:spLocks noGrp="1"/>
          </p:cNvSpPr>
          <p:nvPr>
            <p:ph type="title"/>
          </p:nvPr>
        </p:nvSpPr>
        <p:spPr/>
        <p:txBody>
          <a:bodyPr/>
          <a:lstStyle/>
          <a:p>
            <a:r>
              <a:rPr lang="en-US" altLang="zh-CN" dirty="0"/>
              <a:t>Gradient descent</a:t>
            </a:r>
            <a:endParaRPr lang="en-US" dirty="0"/>
          </a:p>
        </p:txBody>
      </p:sp>
      <p:sp>
        <p:nvSpPr>
          <p:cNvPr id="7" name="AutoShape 10" descr="{\displaystyle \mathbf {a} _{n+1}=\mathbf {a} _{n}-\gamma \nabla F(\mathbf {a} _{n})}">
            <a:extLst>
              <a:ext uri="{FF2B5EF4-FFF2-40B4-BE49-F238E27FC236}">
                <a16:creationId xmlns:a16="http://schemas.microsoft.com/office/drawing/2014/main" id="{8956C1D4-C594-45FD-AA48-CB337ADC1E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20" name="Picture 24" descr="Related image">
            <a:extLst>
              <a:ext uri="{FF2B5EF4-FFF2-40B4-BE49-F238E27FC236}">
                <a16:creationId xmlns:a16="http://schemas.microsoft.com/office/drawing/2014/main" id="{54BD9A90-CEFF-44CA-B2E4-5D0FAD0EBF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65" b="45988"/>
          <a:stretch/>
        </p:blipFill>
        <p:spPr bwMode="auto">
          <a:xfrm>
            <a:off x="5297558" y="4334434"/>
            <a:ext cx="5809631" cy="1987177"/>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descr="Image result for gradient descent">
            <a:extLst>
              <a:ext uri="{FF2B5EF4-FFF2-40B4-BE49-F238E27FC236}">
                <a16:creationId xmlns:a16="http://schemas.microsoft.com/office/drawing/2014/main" id="{688F240F-9F72-4778-916C-5C3B80FC4A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769" y="2031491"/>
            <a:ext cx="3747865" cy="279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336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39E8-F707-4A9B-9192-D11DF80CEB1F}"/>
              </a:ext>
            </a:extLst>
          </p:cNvPr>
          <p:cNvSpPr>
            <a:spLocks noGrp="1"/>
          </p:cNvSpPr>
          <p:nvPr>
            <p:ph type="title"/>
          </p:nvPr>
        </p:nvSpPr>
        <p:spPr/>
        <p:txBody>
          <a:bodyPr/>
          <a:lstStyle/>
          <a:p>
            <a:r>
              <a:rPr lang="en-US" dirty="0" err="1"/>
              <a:t>Metasurface</a:t>
            </a:r>
            <a:r>
              <a:rPr lang="en-US" dirty="0"/>
              <a:t> Inverse Design via DL</a:t>
            </a:r>
          </a:p>
        </p:txBody>
      </p:sp>
      <p:sp>
        <p:nvSpPr>
          <p:cNvPr id="3" name="Content Placeholder 2">
            <a:extLst>
              <a:ext uri="{FF2B5EF4-FFF2-40B4-BE49-F238E27FC236}">
                <a16:creationId xmlns:a16="http://schemas.microsoft.com/office/drawing/2014/main" id="{602253AA-7D07-43E4-B50C-D51DDE3895F2}"/>
              </a:ext>
            </a:extLst>
          </p:cNvPr>
          <p:cNvSpPr>
            <a:spLocks noGrp="1"/>
          </p:cNvSpPr>
          <p:nvPr>
            <p:ph idx="1"/>
          </p:nvPr>
        </p:nvSpPr>
        <p:spPr/>
        <p:txBody>
          <a:bodyPr/>
          <a:lstStyle/>
          <a:p>
            <a:r>
              <a:rPr lang="en-US" dirty="0"/>
              <a:t>My goal</a:t>
            </a:r>
          </a:p>
          <a:p>
            <a:r>
              <a:rPr lang="en-US" dirty="0"/>
              <a:t>Cylinder experiment </a:t>
            </a:r>
          </a:p>
          <a:p>
            <a:r>
              <a:rPr lang="en-US" dirty="0"/>
              <a:t>Data generation</a:t>
            </a:r>
          </a:p>
          <a:p>
            <a:r>
              <a:rPr lang="en-US" dirty="0"/>
              <a:t>Optimization</a:t>
            </a:r>
          </a:p>
          <a:p>
            <a:endParaRPr lang="en-US" dirty="0"/>
          </a:p>
        </p:txBody>
      </p:sp>
      <p:pic>
        <p:nvPicPr>
          <p:cNvPr id="4" name="Picture 4">
            <a:extLst>
              <a:ext uri="{FF2B5EF4-FFF2-40B4-BE49-F238E27FC236}">
                <a16:creationId xmlns:a16="http://schemas.microsoft.com/office/drawing/2014/main" id="{57CF2AE6-675F-43A3-A1DF-5EE4DC9A08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034" y="3236769"/>
            <a:ext cx="36480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106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TotalTime>
  <Words>1512</Words>
  <Application>Microsoft Office PowerPoint</Application>
  <PresentationFormat>Widescreen</PresentationFormat>
  <Paragraphs>171</Paragraphs>
  <Slides>26</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Periodic Metasurface Inverse Design via Deep Learning</vt:lpstr>
      <vt:lpstr>What is metametarial/metasurface?</vt:lpstr>
      <vt:lpstr>Traditional design process of periodic metasurface </vt:lpstr>
      <vt:lpstr>Inverse Design for Periodic Metamaterial</vt:lpstr>
      <vt:lpstr>Deep Learning </vt:lpstr>
      <vt:lpstr>Deep Learning (deep neural network)</vt:lpstr>
      <vt:lpstr>Deep Learning (deep neural network)</vt:lpstr>
      <vt:lpstr>Gradient descent</vt:lpstr>
      <vt:lpstr>Metasurface Inverse Design via DL</vt:lpstr>
      <vt:lpstr>Objective</vt:lpstr>
      <vt:lpstr>Cylinder experiment </vt:lpstr>
      <vt:lpstr>Result</vt:lpstr>
      <vt:lpstr>Conclusion of Cylinder Experiment</vt:lpstr>
      <vt:lpstr>How to generate dataset?</vt:lpstr>
      <vt:lpstr>What does the shape look like?</vt:lpstr>
      <vt:lpstr>How to generate the shape?</vt:lpstr>
      <vt:lpstr>Samples of Random Generated Shape</vt:lpstr>
      <vt:lpstr>More regular shape created</vt:lpstr>
      <vt:lpstr>Optimization</vt:lpstr>
      <vt:lpstr>Next Step</vt:lpstr>
      <vt:lpstr>Thank you</vt:lpstr>
      <vt:lpstr>What is AI, ML and DL?</vt:lpstr>
      <vt:lpstr>Previous design process in metamaterial</vt:lpstr>
      <vt:lpstr>How do we achieve it?</vt:lpstr>
      <vt:lpstr>How do we generate the 1/8 shape?</vt:lpstr>
      <vt:lpstr>How do we make multiple graph?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Periodic Metamaterial Inverse Design via Deep Learning</dc:title>
  <dc:creator>Han Shengnan</dc:creator>
  <cp:lastModifiedBy>Han Shengnan</cp:lastModifiedBy>
  <cp:revision>9</cp:revision>
  <dcterms:created xsi:type="dcterms:W3CDTF">2019-07-01T14:18:34Z</dcterms:created>
  <dcterms:modified xsi:type="dcterms:W3CDTF">2019-07-01T15:53:10Z</dcterms:modified>
</cp:coreProperties>
</file>